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6"/>
  </p:notesMasterIdLst>
  <p:sldIdLst>
    <p:sldId id="256" r:id="rId2"/>
    <p:sldId id="259" r:id="rId3"/>
    <p:sldId id="407" r:id="rId4"/>
    <p:sldId id="691" r:id="rId5"/>
    <p:sldId id="701" r:id="rId6"/>
    <p:sldId id="702" r:id="rId7"/>
    <p:sldId id="703" r:id="rId8"/>
    <p:sldId id="704" r:id="rId9"/>
    <p:sldId id="717" r:id="rId10"/>
    <p:sldId id="711" r:id="rId11"/>
    <p:sldId id="712" r:id="rId12"/>
    <p:sldId id="713" r:id="rId13"/>
    <p:sldId id="714" r:id="rId14"/>
    <p:sldId id="710" r:id="rId15"/>
    <p:sldId id="707" r:id="rId16"/>
    <p:sldId id="709" r:id="rId17"/>
    <p:sldId id="720" r:id="rId18"/>
    <p:sldId id="721" r:id="rId19"/>
    <p:sldId id="722" r:id="rId20"/>
    <p:sldId id="719" r:id="rId21"/>
    <p:sldId id="723" r:id="rId22"/>
    <p:sldId id="724" r:id="rId23"/>
    <p:sldId id="725" r:id="rId24"/>
    <p:sldId id="718" r:id="rId25"/>
    <p:sldId id="726" r:id="rId26"/>
    <p:sldId id="727" r:id="rId27"/>
    <p:sldId id="728" r:id="rId28"/>
    <p:sldId id="729" r:id="rId29"/>
    <p:sldId id="716" r:id="rId30"/>
    <p:sldId id="715" r:id="rId31"/>
    <p:sldId id="731" r:id="rId32"/>
    <p:sldId id="730" r:id="rId33"/>
    <p:sldId id="429" r:id="rId34"/>
    <p:sldId id="70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FCFF"/>
    <a:srgbClr val="FFFFFF"/>
    <a:srgbClr val="FF0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9" autoAdjust="0"/>
    <p:restoredTop sz="96197"/>
  </p:normalViewPr>
  <p:slideViewPr>
    <p:cSldViewPr snapToGrid="0">
      <p:cViewPr>
        <p:scale>
          <a:sx n="96" d="100"/>
          <a:sy n="96" d="100"/>
        </p:scale>
        <p:origin x="336" y="648"/>
      </p:cViewPr>
      <p:guideLst/>
    </p:cSldViewPr>
  </p:slideViewPr>
  <p:outlineViewPr>
    <p:cViewPr>
      <p:scale>
        <a:sx n="33" d="100"/>
        <a:sy n="33" d="100"/>
      </p:scale>
      <p:origin x="0" y="-2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a:t>
            </a:fld>
            <a:endParaRPr lang="en-US"/>
          </a:p>
        </p:txBody>
      </p:sp>
    </p:spTree>
    <p:extLst>
      <p:ext uri="{BB962C8B-B14F-4D97-AF65-F5344CB8AC3E}">
        <p14:creationId xmlns:p14="http://schemas.microsoft.com/office/powerpoint/2010/main" val="92370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195727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33</a:t>
            </a:fld>
            <a:endParaRPr lang="en-US"/>
          </a:p>
        </p:txBody>
      </p:sp>
    </p:spTree>
    <p:extLst>
      <p:ext uri="{BB962C8B-B14F-4D97-AF65-F5344CB8AC3E}">
        <p14:creationId xmlns:p14="http://schemas.microsoft.com/office/powerpoint/2010/main" val="717781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b="1" dirty="0"/>
              <a:t>Advanced Data Structures: </a:t>
            </a:r>
            <a:r>
              <a:rPr lang="en-US" dirty="0"/>
              <a:t>Linked Lists</a:t>
            </a:r>
            <a:endParaRPr lang="en-US" dirty="0">
              <a:solidFill>
                <a:schemeClr val="accent1"/>
              </a:solidFill>
            </a:endParaRP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11</a:t>
            </a:r>
            <a:r>
              <a:rPr lang="en-US" dirty="0"/>
              <a:t>.</a:t>
            </a:r>
            <a:r>
              <a:rPr lang="en-US" dirty="0">
                <a:solidFill>
                  <a:schemeClr val="accent6"/>
                </a:solidFill>
              </a:rPr>
              <a:t>2</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7856-5762-2E47-9F00-04EBE7A0C77D}"/>
              </a:ext>
            </a:extLst>
          </p:cNvPr>
          <p:cNvSpPr>
            <a:spLocks noGrp="1"/>
          </p:cNvSpPr>
          <p:nvPr>
            <p:ph type="title"/>
          </p:nvPr>
        </p:nvSpPr>
        <p:spPr/>
        <p:txBody>
          <a:bodyPr>
            <a:normAutofit fontScale="90000"/>
          </a:bodyPr>
          <a:lstStyle/>
          <a:p>
            <a:r>
              <a:rPr lang="en-CA" dirty="0"/>
              <a:t>Linked List Advantages</a:t>
            </a:r>
          </a:p>
        </p:txBody>
      </p:sp>
      <p:sp>
        <p:nvSpPr>
          <p:cNvPr id="3" name="Content Placeholder 2">
            <a:extLst>
              <a:ext uri="{FF2B5EF4-FFF2-40B4-BE49-F238E27FC236}">
                <a16:creationId xmlns:a16="http://schemas.microsoft.com/office/drawing/2014/main" id="{0FD841B3-4719-424F-AA94-048AE6BC9761}"/>
              </a:ext>
            </a:extLst>
          </p:cNvPr>
          <p:cNvSpPr>
            <a:spLocks noGrp="1"/>
          </p:cNvSpPr>
          <p:nvPr>
            <p:ph idx="1"/>
          </p:nvPr>
        </p:nvSpPr>
        <p:spPr>
          <a:xfrm>
            <a:off x="422565" y="1836015"/>
            <a:ext cx="7121236" cy="4835479"/>
          </a:xfrm>
        </p:spPr>
        <p:txBody>
          <a:bodyPr>
            <a:normAutofit/>
          </a:bodyPr>
          <a:lstStyle/>
          <a:p>
            <a:r>
              <a:rPr lang="en-CA" dirty="0"/>
              <a:t>Advantages</a:t>
            </a:r>
          </a:p>
          <a:p>
            <a:pPr lvl="1"/>
            <a:r>
              <a:rPr lang="en-CA" dirty="0"/>
              <a:t>Can dynamically shrink or grow at run-time</a:t>
            </a:r>
          </a:p>
          <a:p>
            <a:pPr lvl="2"/>
            <a:r>
              <a:rPr lang="en-CA" dirty="0"/>
              <a:t>Other programming languages require to define the length of array upon creation, leading to wasted space unless it’s full</a:t>
            </a:r>
          </a:p>
          <a:p>
            <a:pPr lvl="1"/>
            <a:r>
              <a:rPr lang="en-CA" dirty="0"/>
              <a:t>Faster insertion and deletion</a:t>
            </a:r>
          </a:p>
          <a:p>
            <a:pPr lvl="2"/>
            <a:r>
              <a:rPr lang="en-CA" dirty="0"/>
              <a:t>No need to shift every element afterwards</a:t>
            </a:r>
          </a:p>
          <a:p>
            <a:pPr lvl="1"/>
            <a:r>
              <a:rPr lang="en-CA" dirty="0"/>
              <a:t>Efficient memory management</a:t>
            </a:r>
          </a:p>
          <a:p>
            <a:pPr lvl="2"/>
            <a:r>
              <a:rPr lang="en-CA" dirty="0"/>
              <a:t>Does not need to store elements sequentially (or contiguously) in memory</a:t>
            </a:r>
          </a:p>
          <a:p>
            <a:pPr lvl="1"/>
            <a:r>
              <a:rPr lang="en-CA" dirty="0"/>
              <a:t>Implementation of data structures</a:t>
            </a:r>
          </a:p>
          <a:p>
            <a:pPr lvl="2"/>
            <a:r>
              <a:rPr lang="en-CA" dirty="0"/>
              <a:t>Helpful for representing queues and stacks</a:t>
            </a:r>
          </a:p>
        </p:txBody>
      </p:sp>
      <p:pic>
        <p:nvPicPr>
          <p:cNvPr id="7" name="Picture 4" descr="Hundreds line up for rapid tests on last day of handout at Union Station |  CityNews Toronto">
            <a:extLst>
              <a:ext uri="{FF2B5EF4-FFF2-40B4-BE49-F238E27FC236}">
                <a16:creationId xmlns:a16="http://schemas.microsoft.com/office/drawing/2014/main" id="{73A1F7CC-0885-3C44-A5D5-34D9466F4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552" y="3574969"/>
            <a:ext cx="4122883" cy="2320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9B1D9F-531B-B14C-B4F5-74F1D6E134D7}"/>
              </a:ext>
            </a:extLst>
          </p:cNvPr>
          <p:cNvSpPr txBox="1"/>
          <p:nvPr/>
        </p:nvSpPr>
        <p:spPr>
          <a:xfrm>
            <a:off x="7865918" y="5965687"/>
            <a:ext cx="3709555" cy="646331"/>
          </a:xfrm>
          <a:prstGeom prst="rect">
            <a:avLst/>
          </a:prstGeom>
          <a:noFill/>
        </p:spPr>
        <p:txBody>
          <a:bodyPr wrap="square" rtlCol="0">
            <a:spAutoFit/>
          </a:bodyPr>
          <a:lstStyle/>
          <a:p>
            <a:r>
              <a:rPr lang="en-CA" dirty="0">
                <a:solidFill>
                  <a:srgbClr val="FFFFFF"/>
                </a:solidFill>
              </a:rPr>
              <a:t>A line (or queue) waiting for COVID rapid tests in Union Station</a:t>
            </a:r>
          </a:p>
        </p:txBody>
      </p:sp>
      <p:pic>
        <p:nvPicPr>
          <p:cNvPr id="9" name="Picture 2" descr="How Toronto's fragile transportation system is struggling to cope - The  Globe and Mail">
            <a:extLst>
              <a:ext uri="{FF2B5EF4-FFF2-40B4-BE49-F238E27FC236}">
                <a16:creationId xmlns:a16="http://schemas.microsoft.com/office/drawing/2014/main" id="{F8F15EDA-B7E6-D846-BF90-7F4F13D15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678099"/>
            <a:ext cx="1711035" cy="27509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C16D76-C359-3543-9B1E-101EFF9EC76B}"/>
              </a:ext>
            </a:extLst>
          </p:cNvPr>
          <p:cNvSpPr txBox="1"/>
          <p:nvPr/>
        </p:nvSpPr>
        <p:spPr>
          <a:xfrm>
            <a:off x="8160326" y="1262968"/>
            <a:ext cx="1898074" cy="646331"/>
          </a:xfrm>
          <a:prstGeom prst="rect">
            <a:avLst/>
          </a:prstGeom>
          <a:noFill/>
        </p:spPr>
        <p:txBody>
          <a:bodyPr wrap="square" rtlCol="0">
            <a:spAutoFit/>
          </a:bodyPr>
          <a:lstStyle/>
          <a:p>
            <a:r>
              <a:rPr lang="en-CA" dirty="0">
                <a:solidFill>
                  <a:srgbClr val="FFFFFF"/>
                </a:solidFill>
              </a:rPr>
              <a:t>Traffic jam entering Toronto</a:t>
            </a:r>
          </a:p>
        </p:txBody>
      </p:sp>
      <p:sp>
        <p:nvSpPr>
          <p:cNvPr id="5" name="TextBox 4">
            <a:extLst>
              <a:ext uri="{FF2B5EF4-FFF2-40B4-BE49-F238E27FC236}">
                <a16:creationId xmlns:a16="http://schemas.microsoft.com/office/drawing/2014/main" id="{DC56A89D-B5FC-DB4D-B7A2-16B1D944C581}"/>
              </a:ext>
            </a:extLst>
          </p:cNvPr>
          <p:cNvSpPr txBox="1"/>
          <p:nvPr/>
        </p:nvSpPr>
        <p:spPr>
          <a:xfrm>
            <a:off x="7809918" y="2418968"/>
            <a:ext cx="1898075" cy="646331"/>
          </a:xfrm>
          <a:prstGeom prst="rect">
            <a:avLst/>
          </a:prstGeom>
          <a:noFill/>
        </p:spPr>
        <p:txBody>
          <a:bodyPr wrap="square" rtlCol="0">
            <a:spAutoFit/>
          </a:bodyPr>
          <a:lstStyle/>
          <a:p>
            <a:r>
              <a:rPr lang="en-CA" dirty="0">
                <a:solidFill>
                  <a:srgbClr val="FFFF00"/>
                </a:solidFill>
              </a:rPr>
              <a:t>Civil engineers model this!</a:t>
            </a:r>
          </a:p>
        </p:txBody>
      </p:sp>
      <p:cxnSp>
        <p:nvCxnSpPr>
          <p:cNvPr id="12" name="Straight Arrow Connector 11">
            <a:extLst>
              <a:ext uri="{FF2B5EF4-FFF2-40B4-BE49-F238E27FC236}">
                <a16:creationId xmlns:a16="http://schemas.microsoft.com/office/drawing/2014/main" id="{CBA1A481-59F4-CD47-9B2B-903F46E2335A}"/>
              </a:ext>
            </a:extLst>
          </p:cNvPr>
          <p:cNvCxnSpPr>
            <a:cxnSpLocks/>
          </p:cNvCxnSpPr>
          <p:nvPr/>
        </p:nvCxnSpPr>
        <p:spPr>
          <a:xfrm>
            <a:off x="8644494" y="3063531"/>
            <a:ext cx="0" cy="511438"/>
          </a:xfrm>
          <a:prstGeom prst="straightConnector1">
            <a:avLst/>
          </a:prstGeom>
          <a:ln w="571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D2D6823C-B353-BC47-A8D6-2651DE122B25}"/>
              </a:ext>
            </a:extLst>
          </p:cNvPr>
          <p:cNvCxnSpPr>
            <a:cxnSpLocks/>
          </p:cNvCxnSpPr>
          <p:nvPr/>
        </p:nvCxnSpPr>
        <p:spPr>
          <a:xfrm flipV="1">
            <a:off x="9410028" y="2336343"/>
            <a:ext cx="564082" cy="152400"/>
          </a:xfrm>
          <a:prstGeom prst="straightConnector1">
            <a:avLst/>
          </a:prstGeom>
          <a:ln w="571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51790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7856-5762-2E47-9F00-04EBE7A0C77D}"/>
              </a:ext>
            </a:extLst>
          </p:cNvPr>
          <p:cNvSpPr>
            <a:spLocks noGrp="1"/>
          </p:cNvSpPr>
          <p:nvPr>
            <p:ph type="title"/>
          </p:nvPr>
        </p:nvSpPr>
        <p:spPr/>
        <p:txBody>
          <a:bodyPr>
            <a:normAutofit fontScale="90000"/>
          </a:bodyPr>
          <a:lstStyle/>
          <a:p>
            <a:r>
              <a:rPr lang="en-CA" dirty="0"/>
              <a:t>Linked List Disadvantages</a:t>
            </a:r>
          </a:p>
        </p:txBody>
      </p:sp>
      <p:sp>
        <p:nvSpPr>
          <p:cNvPr id="6" name="Content Placeholder 2">
            <a:extLst>
              <a:ext uri="{FF2B5EF4-FFF2-40B4-BE49-F238E27FC236}">
                <a16:creationId xmlns:a16="http://schemas.microsoft.com/office/drawing/2014/main" id="{BC1363D0-4812-2446-BB82-D85858B22B40}"/>
              </a:ext>
            </a:extLst>
          </p:cNvPr>
          <p:cNvSpPr txBox="1">
            <a:spLocks/>
          </p:cNvSpPr>
          <p:nvPr/>
        </p:nvSpPr>
        <p:spPr>
          <a:xfrm>
            <a:off x="422563" y="1836015"/>
            <a:ext cx="7939772"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Disadvantages</a:t>
            </a:r>
          </a:p>
          <a:p>
            <a:pPr lvl="1"/>
            <a:r>
              <a:rPr lang="en-CA" dirty="0"/>
              <a:t>More memory used for each element</a:t>
            </a:r>
          </a:p>
          <a:p>
            <a:pPr lvl="2"/>
            <a:r>
              <a:rPr lang="en-CA" dirty="0"/>
              <a:t>Must store its own cargo AND the pointer to next node</a:t>
            </a:r>
          </a:p>
          <a:p>
            <a:pPr lvl="1"/>
            <a:r>
              <a:rPr lang="en-CA" dirty="0"/>
              <a:t>Random access</a:t>
            </a:r>
          </a:p>
          <a:p>
            <a:pPr lvl="2"/>
            <a:r>
              <a:rPr lang="en-CA" dirty="0"/>
              <a:t>Because storage is not contiguous, you must traverse through all nodes to access content at node X, whereas you can directly index a list/array with list[X]</a:t>
            </a:r>
          </a:p>
          <a:p>
            <a:pPr lvl="1"/>
            <a:r>
              <a:rPr lang="en-CA" dirty="0"/>
              <a:t>No easy way for reverse traversal</a:t>
            </a:r>
          </a:p>
          <a:p>
            <a:pPr lvl="2"/>
            <a:r>
              <a:rPr lang="en-CA" dirty="0"/>
              <a:t>A “doubly-linked list” solves this by having a pointer to both previous and next nodes, but consumes more memory</a:t>
            </a:r>
          </a:p>
        </p:txBody>
      </p:sp>
      <p:pic>
        <p:nvPicPr>
          <p:cNvPr id="16386" name="Picture 2" descr="coding_monkeys on Twitter: &quot;Linked list🤣🤣🤣 #programming #coding  #programmer #developer #code #technology #python #coder #javascript #tech  #java #computerscience #software #webdeveloper #html #linux #css  #webdevelopment #hacking #development ...">
            <a:extLst>
              <a:ext uri="{FF2B5EF4-FFF2-40B4-BE49-F238E27FC236}">
                <a16:creationId xmlns:a16="http://schemas.microsoft.com/office/drawing/2014/main" id="{D4845D09-22C7-C745-847C-0449C85FF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39" b="4355"/>
          <a:stretch/>
        </p:blipFill>
        <p:spPr bwMode="auto">
          <a:xfrm>
            <a:off x="8967714" y="580031"/>
            <a:ext cx="3062304" cy="240398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Linked lists Meme 2 : r/ProgrammerHumor">
            <a:extLst>
              <a:ext uri="{FF2B5EF4-FFF2-40B4-BE49-F238E27FC236}">
                <a16:creationId xmlns:a16="http://schemas.microsoft.com/office/drawing/2014/main" id="{407129DD-1F33-DA4B-A398-6381FD06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817" y="3028263"/>
            <a:ext cx="2421453" cy="353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1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0828-ED85-FA48-BB53-D57881D060DC}"/>
              </a:ext>
            </a:extLst>
          </p:cNvPr>
          <p:cNvSpPr>
            <a:spLocks noGrp="1"/>
          </p:cNvSpPr>
          <p:nvPr>
            <p:ph type="title"/>
          </p:nvPr>
        </p:nvSpPr>
        <p:spPr/>
        <p:txBody>
          <a:bodyPr>
            <a:normAutofit fontScale="90000"/>
          </a:bodyPr>
          <a:lstStyle/>
          <a:p>
            <a:r>
              <a:rPr lang="en-CA" dirty="0"/>
              <a:t>Contiguous (beside each other) Storage</a:t>
            </a:r>
          </a:p>
        </p:txBody>
      </p:sp>
      <p:pic>
        <p:nvPicPr>
          <p:cNvPr id="12290" name="Picture 2">
            <a:extLst>
              <a:ext uri="{FF2B5EF4-FFF2-40B4-BE49-F238E27FC236}">
                <a16:creationId xmlns:a16="http://schemas.microsoft.com/office/drawing/2014/main" id="{E1BDD724-73F4-974A-B0A7-0FECF6984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545312"/>
            <a:ext cx="8890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29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99B8-F54C-D944-9106-48843B5EA601}"/>
              </a:ext>
            </a:extLst>
          </p:cNvPr>
          <p:cNvSpPr>
            <a:spLocks noGrp="1"/>
          </p:cNvSpPr>
          <p:nvPr>
            <p:ph type="title"/>
          </p:nvPr>
        </p:nvSpPr>
        <p:spPr/>
        <p:txBody>
          <a:bodyPr>
            <a:normAutofit fontScale="90000"/>
          </a:bodyPr>
          <a:lstStyle/>
          <a:p>
            <a:r>
              <a:rPr lang="en-CA" dirty="0"/>
              <a:t>Non-contiguous Storage</a:t>
            </a:r>
          </a:p>
        </p:txBody>
      </p:sp>
      <p:pic>
        <p:nvPicPr>
          <p:cNvPr id="13314" name="Picture 2">
            <a:extLst>
              <a:ext uri="{FF2B5EF4-FFF2-40B4-BE49-F238E27FC236}">
                <a16:creationId xmlns:a16="http://schemas.microsoft.com/office/drawing/2014/main" id="{32D4CC31-3A64-CC42-95D7-5A027D469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507259"/>
            <a:ext cx="8890000"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76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Modeling a Queue</a:t>
            </a:r>
          </a:p>
        </p:txBody>
      </p:sp>
      <p:graphicFrame>
        <p:nvGraphicFramePr>
          <p:cNvPr id="25" name="Content Placeholder 3">
            <a:extLst>
              <a:ext uri="{FF2B5EF4-FFF2-40B4-BE49-F238E27FC236}">
                <a16:creationId xmlns:a16="http://schemas.microsoft.com/office/drawing/2014/main" id="{D6CC4FC8-B99A-2449-A6FD-ACC6E06A7219}"/>
              </a:ext>
            </a:extLst>
          </p:cNvPr>
          <p:cNvGraphicFramePr>
            <a:graphicFrameLocks/>
          </p:cNvGraphicFramePr>
          <p:nvPr/>
        </p:nvGraphicFramePr>
        <p:xfrm>
          <a:off x="1856018" y="1567191"/>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graphicFrame>
        <p:nvGraphicFramePr>
          <p:cNvPr id="26" name="Content Placeholder 3">
            <a:extLst>
              <a:ext uri="{FF2B5EF4-FFF2-40B4-BE49-F238E27FC236}">
                <a16:creationId xmlns:a16="http://schemas.microsoft.com/office/drawing/2014/main" id="{B56BACB7-C64F-B94A-92D9-E208550662DB}"/>
              </a:ext>
            </a:extLst>
          </p:cNvPr>
          <p:cNvGraphicFramePr>
            <a:graphicFrameLocks/>
          </p:cNvGraphicFramePr>
          <p:nvPr/>
        </p:nvGraphicFramePr>
        <p:xfrm>
          <a:off x="1856018" y="2462944"/>
          <a:ext cx="7924790"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tc>
                  <a:txBody>
                    <a:bodyPr/>
                    <a:lstStyle/>
                    <a:p>
                      <a:pPr algn="ctr"/>
                      <a:r>
                        <a:rPr lang="en-CA" dirty="0">
                          <a:solidFill>
                            <a:schemeClr val="bg1"/>
                          </a:solidFill>
                          <a:latin typeface="Courier" pitchFamily="2" charset="0"/>
                        </a:rPr>
                        <a:t>item5</a:t>
                      </a:r>
                    </a:p>
                  </a:txBody>
                  <a:tcPr anchor="ctr">
                    <a:solidFill>
                      <a:srgbClr val="FFFF00"/>
                    </a:solidFill>
                  </a:tcPr>
                </a:tc>
                <a:extLst>
                  <a:ext uri="{0D108BD9-81ED-4DB2-BD59-A6C34878D82A}">
                    <a16:rowId xmlns:a16="http://schemas.microsoft.com/office/drawing/2014/main" val="1961795028"/>
                  </a:ext>
                </a:extLst>
              </a:tr>
            </a:tbl>
          </a:graphicData>
        </a:graphic>
      </p:graphicFrame>
      <p:sp>
        <p:nvSpPr>
          <p:cNvPr id="27" name="TextBox 26">
            <a:extLst>
              <a:ext uri="{FF2B5EF4-FFF2-40B4-BE49-F238E27FC236}">
                <a16:creationId xmlns:a16="http://schemas.microsoft.com/office/drawing/2014/main" id="{06EB3E9D-526C-1447-A7EF-59FF38F99D42}"/>
              </a:ext>
            </a:extLst>
          </p:cNvPr>
          <p:cNvSpPr txBox="1"/>
          <p:nvPr/>
        </p:nvSpPr>
        <p:spPr>
          <a:xfrm>
            <a:off x="3738795" y="2047516"/>
            <a:ext cx="3079689" cy="369332"/>
          </a:xfrm>
          <a:prstGeom prst="rect">
            <a:avLst/>
          </a:prstGeom>
          <a:noFill/>
        </p:spPr>
        <p:txBody>
          <a:bodyPr wrap="none" rtlCol="0">
            <a:spAutoFit/>
          </a:bodyPr>
          <a:lstStyle/>
          <a:p>
            <a:r>
              <a:rPr lang="en-CA" dirty="0" err="1">
                <a:solidFill>
                  <a:srgbClr val="FFFFFF"/>
                </a:solidFill>
                <a:latin typeface="Courier" pitchFamily="2" charset="0"/>
              </a:rPr>
              <a:t>my_list.append</a:t>
            </a:r>
            <a:r>
              <a:rPr lang="en-CA" dirty="0">
                <a:solidFill>
                  <a:srgbClr val="FFFFFF"/>
                </a:solidFill>
                <a:latin typeface="Courier" pitchFamily="2" charset="0"/>
              </a:rPr>
              <a:t>(item5)</a:t>
            </a:r>
          </a:p>
        </p:txBody>
      </p:sp>
      <p:sp>
        <p:nvSpPr>
          <p:cNvPr id="28" name="TextBox 27">
            <a:extLst>
              <a:ext uri="{FF2B5EF4-FFF2-40B4-BE49-F238E27FC236}">
                <a16:creationId xmlns:a16="http://schemas.microsoft.com/office/drawing/2014/main" id="{29B2A2C2-B52B-D448-99F5-8C1A1754C72C}"/>
              </a:ext>
            </a:extLst>
          </p:cNvPr>
          <p:cNvSpPr txBox="1"/>
          <p:nvPr/>
        </p:nvSpPr>
        <p:spPr>
          <a:xfrm>
            <a:off x="589173" y="1610925"/>
            <a:ext cx="1149674" cy="369332"/>
          </a:xfrm>
          <a:prstGeom prst="rect">
            <a:avLst/>
          </a:prstGeom>
          <a:noFill/>
        </p:spPr>
        <p:txBody>
          <a:bodyPr wrap="none" rtlCol="0">
            <a:spAutoFit/>
          </a:bodyPr>
          <a:lstStyle/>
          <a:p>
            <a:r>
              <a:rPr lang="en-CA" dirty="0" err="1">
                <a:solidFill>
                  <a:srgbClr val="FFFFFF"/>
                </a:solidFill>
                <a:latin typeface="Courier" pitchFamily="2" charset="0"/>
              </a:rPr>
              <a:t>my_list</a:t>
            </a:r>
            <a:endParaRPr lang="en-CA" dirty="0">
              <a:solidFill>
                <a:srgbClr val="FFFFFF"/>
              </a:solidFill>
              <a:latin typeface="Courier" pitchFamily="2" charset="0"/>
            </a:endParaRPr>
          </a:p>
        </p:txBody>
      </p:sp>
      <p:sp>
        <p:nvSpPr>
          <p:cNvPr id="3" name="TextBox 2">
            <a:extLst>
              <a:ext uri="{FF2B5EF4-FFF2-40B4-BE49-F238E27FC236}">
                <a16:creationId xmlns:a16="http://schemas.microsoft.com/office/drawing/2014/main" id="{3E60372B-7876-AB4F-A5D6-2CA1538EF479}"/>
              </a:ext>
            </a:extLst>
          </p:cNvPr>
          <p:cNvSpPr txBox="1"/>
          <p:nvPr/>
        </p:nvSpPr>
        <p:spPr>
          <a:xfrm>
            <a:off x="9996054" y="2488511"/>
            <a:ext cx="1359668" cy="369332"/>
          </a:xfrm>
          <a:prstGeom prst="rect">
            <a:avLst/>
          </a:prstGeom>
          <a:noFill/>
        </p:spPr>
        <p:txBody>
          <a:bodyPr wrap="none" rtlCol="0">
            <a:spAutoFit/>
          </a:bodyPr>
          <a:lstStyle/>
          <a:p>
            <a:r>
              <a:rPr lang="en-CA" dirty="0">
                <a:solidFill>
                  <a:srgbClr val="FFFFFF"/>
                </a:solidFill>
              </a:rPr>
              <a:t>1 operation</a:t>
            </a:r>
          </a:p>
        </p:txBody>
      </p:sp>
      <p:sp>
        <p:nvSpPr>
          <p:cNvPr id="29" name="TextBox 28">
            <a:extLst>
              <a:ext uri="{FF2B5EF4-FFF2-40B4-BE49-F238E27FC236}">
                <a16:creationId xmlns:a16="http://schemas.microsoft.com/office/drawing/2014/main" id="{6D8764B6-E1DC-7949-BF82-29BFE0D3E7EB}"/>
              </a:ext>
            </a:extLst>
          </p:cNvPr>
          <p:cNvSpPr txBox="1"/>
          <p:nvPr/>
        </p:nvSpPr>
        <p:spPr>
          <a:xfrm>
            <a:off x="4285733" y="2938897"/>
            <a:ext cx="2114681" cy="369332"/>
          </a:xfrm>
          <a:prstGeom prst="rect">
            <a:avLst/>
          </a:prstGeom>
          <a:noFill/>
        </p:spPr>
        <p:txBody>
          <a:bodyPr wrap="none" rtlCol="0">
            <a:spAutoFit/>
          </a:bodyPr>
          <a:lstStyle/>
          <a:p>
            <a:r>
              <a:rPr lang="en-CA" dirty="0" err="1">
                <a:solidFill>
                  <a:srgbClr val="FFFFFF"/>
                </a:solidFill>
                <a:latin typeface="Courier" pitchFamily="2" charset="0"/>
              </a:rPr>
              <a:t>my_list.pop</a:t>
            </a:r>
            <a:r>
              <a:rPr lang="en-CA" dirty="0">
                <a:solidFill>
                  <a:srgbClr val="FFFFFF"/>
                </a:solidFill>
                <a:latin typeface="Courier" pitchFamily="2" charset="0"/>
              </a:rPr>
              <a:t>(0)</a:t>
            </a:r>
          </a:p>
        </p:txBody>
      </p:sp>
      <p:graphicFrame>
        <p:nvGraphicFramePr>
          <p:cNvPr id="30" name="Content Placeholder 3">
            <a:extLst>
              <a:ext uri="{FF2B5EF4-FFF2-40B4-BE49-F238E27FC236}">
                <a16:creationId xmlns:a16="http://schemas.microsoft.com/office/drawing/2014/main" id="{37884A45-25F3-2B44-9CD7-048BCA8C4944}"/>
              </a:ext>
            </a:extLst>
          </p:cNvPr>
          <p:cNvGraphicFramePr>
            <a:graphicFrameLocks/>
          </p:cNvGraphicFramePr>
          <p:nvPr/>
        </p:nvGraphicFramePr>
        <p:xfrm>
          <a:off x="1856018" y="3336342"/>
          <a:ext cx="7924790"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endParaRPr lang="en-CA" dirty="0">
                        <a:solidFill>
                          <a:schemeClr val="bg1"/>
                        </a:solidFill>
                        <a:latin typeface="Courier" pitchFamily="2" charset="0"/>
                      </a:endParaRPr>
                    </a:p>
                  </a:txBody>
                  <a:tcPr anchor="ctr">
                    <a:solidFill>
                      <a:srgbClr val="FF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tc>
                  <a:txBody>
                    <a:bodyPr/>
                    <a:lstStyle/>
                    <a:p>
                      <a:pPr algn="ctr"/>
                      <a:r>
                        <a:rPr lang="en-CA" dirty="0">
                          <a:solidFill>
                            <a:schemeClr val="bg1"/>
                          </a:solidFill>
                          <a:latin typeface="Courier" pitchFamily="2" charset="0"/>
                        </a:rPr>
                        <a:t>item5</a:t>
                      </a:r>
                    </a:p>
                  </a:txBody>
                  <a:tcPr anchor="ctr">
                    <a:solidFill>
                      <a:srgbClr val="00FF00"/>
                    </a:solidFill>
                  </a:tcPr>
                </a:tc>
                <a:extLst>
                  <a:ext uri="{0D108BD9-81ED-4DB2-BD59-A6C34878D82A}">
                    <a16:rowId xmlns:a16="http://schemas.microsoft.com/office/drawing/2014/main" val="1961795028"/>
                  </a:ext>
                </a:extLst>
              </a:tr>
            </a:tbl>
          </a:graphicData>
        </a:graphic>
      </p:graphicFrame>
      <p:cxnSp>
        <p:nvCxnSpPr>
          <p:cNvPr id="31" name="Straight Arrow Connector 30">
            <a:extLst>
              <a:ext uri="{FF2B5EF4-FFF2-40B4-BE49-F238E27FC236}">
                <a16:creationId xmlns:a16="http://schemas.microsoft.com/office/drawing/2014/main" id="{920C1419-8C62-8E40-876A-BEF1D6DAF295}"/>
              </a:ext>
            </a:extLst>
          </p:cNvPr>
          <p:cNvCxnSpPr>
            <a:cxnSpLocks/>
          </p:cNvCxnSpPr>
          <p:nvPr/>
        </p:nvCxnSpPr>
        <p:spPr>
          <a:xfrm flipH="1">
            <a:off x="3109746" y="3567175"/>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3CAA244F-0E7D-3249-8AA6-29626567A390}"/>
              </a:ext>
            </a:extLst>
          </p:cNvPr>
          <p:cNvCxnSpPr>
            <a:cxnSpLocks/>
          </p:cNvCxnSpPr>
          <p:nvPr/>
        </p:nvCxnSpPr>
        <p:spPr>
          <a:xfrm flipH="1">
            <a:off x="4682435" y="3567175"/>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4A04C5EF-5520-774E-8B96-131901D7332C}"/>
              </a:ext>
            </a:extLst>
          </p:cNvPr>
          <p:cNvCxnSpPr>
            <a:cxnSpLocks/>
          </p:cNvCxnSpPr>
          <p:nvPr/>
        </p:nvCxnSpPr>
        <p:spPr>
          <a:xfrm flipH="1">
            <a:off x="6300405" y="3569897"/>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1EDC8CD-9DDB-5743-8EAB-3882910D2716}"/>
              </a:ext>
            </a:extLst>
          </p:cNvPr>
          <p:cNvCxnSpPr>
            <a:cxnSpLocks/>
          </p:cNvCxnSpPr>
          <p:nvPr/>
        </p:nvCxnSpPr>
        <p:spPr>
          <a:xfrm flipH="1">
            <a:off x="7882963" y="3567175"/>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36" name="Content Placeholder 3">
            <a:extLst>
              <a:ext uri="{FF2B5EF4-FFF2-40B4-BE49-F238E27FC236}">
                <a16:creationId xmlns:a16="http://schemas.microsoft.com/office/drawing/2014/main" id="{0B9FD872-E531-9D45-B1DF-65F72E511A07}"/>
              </a:ext>
            </a:extLst>
          </p:cNvPr>
          <p:cNvGraphicFramePr>
            <a:graphicFrameLocks/>
          </p:cNvGraphicFramePr>
          <p:nvPr/>
        </p:nvGraphicFramePr>
        <p:xfrm>
          <a:off x="1856661" y="3925262"/>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tc>
                  <a:txBody>
                    <a:bodyPr/>
                    <a:lstStyle/>
                    <a:p>
                      <a:pPr algn="ctr"/>
                      <a:r>
                        <a:rPr lang="en-CA" dirty="0">
                          <a:solidFill>
                            <a:schemeClr val="bg1"/>
                          </a:solidFill>
                          <a:latin typeface="Courier" pitchFamily="2" charset="0"/>
                        </a:rPr>
                        <a:t>item5</a:t>
                      </a:r>
                    </a:p>
                  </a:txBody>
                  <a:tcPr anchor="ctr">
                    <a:solidFill>
                      <a:srgbClr val="00FF00"/>
                    </a:solidFill>
                  </a:tcPr>
                </a:tc>
                <a:extLst>
                  <a:ext uri="{0D108BD9-81ED-4DB2-BD59-A6C34878D82A}">
                    <a16:rowId xmlns:a16="http://schemas.microsoft.com/office/drawing/2014/main" val="1961795028"/>
                  </a:ext>
                </a:extLst>
              </a:tr>
            </a:tbl>
          </a:graphicData>
        </a:graphic>
      </p:graphicFrame>
      <p:sp>
        <p:nvSpPr>
          <p:cNvPr id="38" name="TextBox 37">
            <a:extLst>
              <a:ext uri="{FF2B5EF4-FFF2-40B4-BE49-F238E27FC236}">
                <a16:creationId xmlns:a16="http://schemas.microsoft.com/office/drawing/2014/main" id="{2CF6F92D-9CB7-9140-8B03-FC232A1D5C96}"/>
              </a:ext>
            </a:extLst>
          </p:cNvPr>
          <p:cNvSpPr txBox="1"/>
          <p:nvPr/>
        </p:nvSpPr>
        <p:spPr>
          <a:xfrm rot="19251464">
            <a:off x="942771" y="2953213"/>
            <a:ext cx="873957" cy="369332"/>
          </a:xfrm>
          <a:prstGeom prst="rect">
            <a:avLst/>
          </a:prstGeom>
          <a:noFill/>
        </p:spPr>
        <p:txBody>
          <a:bodyPr wrap="none" rtlCol="0">
            <a:spAutoFit/>
          </a:bodyPr>
          <a:lstStyle/>
          <a:p>
            <a:r>
              <a:rPr lang="en-CA" dirty="0">
                <a:solidFill>
                  <a:srgbClr val="FFFFFF"/>
                </a:solidFill>
                <a:latin typeface="Courier" pitchFamily="2" charset="0"/>
              </a:rPr>
              <a:t>item1</a:t>
            </a:r>
          </a:p>
        </p:txBody>
      </p:sp>
      <p:cxnSp>
        <p:nvCxnSpPr>
          <p:cNvPr id="39" name="Straight Arrow Connector 38">
            <a:extLst>
              <a:ext uri="{FF2B5EF4-FFF2-40B4-BE49-F238E27FC236}">
                <a16:creationId xmlns:a16="http://schemas.microsoft.com/office/drawing/2014/main" id="{024A1A79-1482-3349-B415-F16857989269}"/>
              </a:ext>
            </a:extLst>
          </p:cNvPr>
          <p:cNvCxnSpPr>
            <a:cxnSpLocks/>
            <a:endCxn id="38" idx="2"/>
          </p:cNvCxnSpPr>
          <p:nvPr/>
        </p:nvCxnSpPr>
        <p:spPr>
          <a:xfrm flipH="1" flipV="1">
            <a:off x="1496320" y="3281102"/>
            <a:ext cx="491714" cy="286073"/>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6984791D-077C-F347-80F3-B1FED89D235B}"/>
              </a:ext>
            </a:extLst>
          </p:cNvPr>
          <p:cNvSpPr txBox="1"/>
          <p:nvPr/>
        </p:nvSpPr>
        <p:spPr>
          <a:xfrm>
            <a:off x="8317639" y="3790315"/>
            <a:ext cx="3147500" cy="646331"/>
          </a:xfrm>
          <a:prstGeom prst="rect">
            <a:avLst/>
          </a:prstGeom>
          <a:noFill/>
        </p:spPr>
        <p:txBody>
          <a:bodyPr wrap="square" rtlCol="0">
            <a:spAutoFit/>
          </a:bodyPr>
          <a:lstStyle/>
          <a:p>
            <a:r>
              <a:rPr lang="en-CA" dirty="0">
                <a:solidFill>
                  <a:srgbClr val="FFFFFF"/>
                </a:solidFill>
              </a:rPr>
              <a:t># of operations proportional to length of list</a:t>
            </a:r>
          </a:p>
        </p:txBody>
      </p:sp>
      <p:pic>
        <p:nvPicPr>
          <p:cNvPr id="45" name="Picture 4" descr="Hundreds line up for rapid tests on last day of handout at Union Station |  CityNews Toronto">
            <a:extLst>
              <a:ext uri="{FF2B5EF4-FFF2-40B4-BE49-F238E27FC236}">
                <a16:creationId xmlns:a16="http://schemas.microsoft.com/office/drawing/2014/main" id="{3FD66226-F85E-AE40-99FC-FB49E2F15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172" y="4610784"/>
            <a:ext cx="3399656" cy="191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59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p:bldP spid="29" grpId="0"/>
      <p:bldP spid="38"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Modeling a Queue</a:t>
            </a:r>
          </a:p>
        </p:txBody>
      </p:sp>
      <p:pic>
        <p:nvPicPr>
          <p:cNvPr id="5" name="Picture 2" descr="Delivery Truck Png Transparent Images – Free PNG Images Vector, PSD,  Clipart, Templates">
            <a:extLst>
              <a:ext uri="{FF2B5EF4-FFF2-40B4-BE49-F238E27FC236}">
                <a16:creationId xmlns:a16="http://schemas.microsoft.com/office/drawing/2014/main" id="{3A428EE1-EDEA-7D4A-83FF-B55B4C316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29" y="2932530"/>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C45B39-7248-7D46-A8DB-FDD05FD59774}"/>
              </a:ext>
            </a:extLst>
          </p:cNvPr>
          <p:cNvSpPr/>
          <p:nvPr/>
        </p:nvSpPr>
        <p:spPr>
          <a:xfrm>
            <a:off x="1475349" y="30390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7" name="Straight Arrow Connector 6">
            <a:extLst>
              <a:ext uri="{FF2B5EF4-FFF2-40B4-BE49-F238E27FC236}">
                <a16:creationId xmlns:a16="http://schemas.microsoft.com/office/drawing/2014/main" id="{4A65616F-6F7E-7A46-83EE-08E67ADCCCE5}"/>
              </a:ext>
            </a:extLst>
          </p:cNvPr>
          <p:cNvCxnSpPr>
            <a:cxnSpLocks/>
          </p:cNvCxnSpPr>
          <p:nvPr/>
        </p:nvCxnSpPr>
        <p:spPr>
          <a:xfrm>
            <a:off x="2157796" y="3884347"/>
            <a:ext cx="210561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33202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596342" y="2363262"/>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p:cNvCxnSpPr>
          <p:nvPr/>
        </p:nvCxnSpPr>
        <p:spPr>
          <a:xfrm>
            <a:off x="1144125" y="278335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descr="Delivery Truck Png Transparent Images – Free PNG Images Vector, PSD,  Clipart, Templates">
            <a:extLst>
              <a:ext uri="{FF2B5EF4-FFF2-40B4-BE49-F238E27FC236}">
                <a16:creationId xmlns:a16="http://schemas.microsoft.com/office/drawing/2014/main" id="{35E89BCD-E292-DC4C-8452-241184FB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407" y="2932530"/>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A8437A9-5081-F143-9C95-AFCF277A4CC0}"/>
              </a:ext>
            </a:extLst>
          </p:cNvPr>
          <p:cNvSpPr/>
          <p:nvPr/>
        </p:nvSpPr>
        <p:spPr>
          <a:xfrm>
            <a:off x="5427027" y="30390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p:cNvCxnSpPr>
          <p:nvPr/>
        </p:nvCxnSpPr>
        <p:spPr>
          <a:xfrm>
            <a:off x="6109474" y="3884347"/>
            <a:ext cx="210561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251051" y="33202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4548020" y="23632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17" name="Straight Arrow Connector 16">
            <a:extLst>
              <a:ext uri="{FF2B5EF4-FFF2-40B4-BE49-F238E27FC236}">
                <a16:creationId xmlns:a16="http://schemas.microsoft.com/office/drawing/2014/main" id="{6477BBC5-34E3-F548-BF1E-75554D1E6CC7}"/>
              </a:ext>
            </a:extLst>
          </p:cNvPr>
          <p:cNvCxnSpPr>
            <a:cxnSpLocks/>
          </p:cNvCxnSpPr>
          <p:nvPr/>
        </p:nvCxnSpPr>
        <p:spPr>
          <a:xfrm>
            <a:off x="5095803" y="278335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9" name="Picture 2" descr="Delivery Truck Png Transparent Images – Free PNG Images Vector, PSD,  Clipart, Templates">
            <a:extLst>
              <a:ext uri="{FF2B5EF4-FFF2-40B4-BE49-F238E27FC236}">
                <a16:creationId xmlns:a16="http://schemas.microsoft.com/office/drawing/2014/main" id="{67FE4F46-6163-8A4F-A8DB-D27BD42E8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084" y="2898665"/>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3C08A0B-BDC5-B343-92C2-09ABCE148DDF}"/>
              </a:ext>
            </a:extLst>
          </p:cNvPr>
          <p:cNvSpPr/>
          <p:nvPr/>
        </p:nvSpPr>
        <p:spPr>
          <a:xfrm>
            <a:off x="9378704" y="3005212"/>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3850482"/>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3286416"/>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499697" y="2329397"/>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4" name="Straight Arrow Connector 23">
            <a:extLst>
              <a:ext uri="{FF2B5EF4-FFF2-40B4-BE49-F238E27FC236}">
                <a16:creationId xmlns:a16="http://schemas.microsoft.com/office/drawing/2014/main" id="{050EEB04-E6F4-3140-B72A-FFD0A0BFB37E}"/>
              </a:ext>
            </a:extLst>
          </p:cNvPr>
          <p:cNvCxnSpPr>
            <a:cxnSpLocks/>
          </p:cNvCxnSpPr>
          <p:nvPr/>
        </p:nvCxnSpPr>
        <p:spPr>
          <a:xfrm>
            <a:off x="9047480" y="2749493"/>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16A4DC34-198E-7941-804B-F56F1390BB69}"/>
              </a:ext>
            </a:extLst>
          </p:cNvPr>
          <p:cNvSpPr txBox="1"/>
          <p:nvPr/>
        </p:nvSpPr>
        <p:spPr>
          <a:xfrm>
            <a:off x="683101" y="1616963"/>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sp>
        <p:nvSpPr>
          <p:cNvPr id="29" name="TextBox 28">
            <a:extLst>
              <a:ext uri="{FF2B5EF4-FFF2-40B4-BE49-F238E27FC236}">
                <a16:creationId xmlns:a16="http://schemas.microsoft.com/office/drawing/2014/main" id="{87D639D1-4CD7-3640-97A4-5C9F5248C0D0}"/>
              </a:ext>
            </a:extLst>
          </p:cNvPr>
          <p:cNvSpPr txBox="1"/>
          <p:nvPr/>
        </p:nvSpPr>
        <p:spPr>
          <a:xfrm>
            <a:off x="8499697" y="1616962"/>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30" name="Straight Arrow Connector 29">
            <a:extLst>
              <a:ext uri="{FF2B5EF4-FFF2-40B4-BE49-F238E27FC236}">
                <a16:creationId xmlns:a16="http://schemas.microsoft.com/office/drawing/2014/main" id="{F5A7C7DA-E894-174F-8F66-908B10CFE89C}"/>
              </a:ext>
            </a:extLst>
          </p:cNvPr>
          <p:cNvCxnSpPr>
            <a:cxnSpLocks/>
          </p:cNvCxnSpPr>
          <p:nvPr/>
        </p:nvCxnSpPr>
        <p:spPr>
          <a:xfrm>
            <a:off x="1144124" y="1975112"/>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40900CE-F52D-F84A-8BD3-5D39D97F228B}"/>
              </a:ext>
            </a:extLst>
          </p:cNvPr>
          <p:cNvCxnSpPr>
            <a:cxnSpLocks/>
          </p:cNvCxnSpPr>
          <p:nvPr/>
        </p:nvCxnSpPr>
        <p:spPr>
          <a:xfrm>
            <a:off x="9045140" y="1954330"/>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00098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Modeling a Queue</a:t>
            </a:r>
          </a:p>
        </p:txBody>
      </p:sp>
      <p:sp>
        <p:nvSpPr>
          <p:cNvPr id="6" name="Rectangle 5">
            <a:extLst>
              <a:ext uri="{FF2B5EF4-FFF2-40B4-BE49-F238E27FC236}">
                <a16:creationId xmlns:a16="http://schemas.microsoft.com/office/drawing/2014/main" id="{0BC45B39-7248-7D46-A8DB-FDD05FD59774}"/>
              </a:ext>
            </a:extLst>
          </p:cNvPr>
          <p:cNvSpPr/>
          <p:nvPr/>
        </p:nvSpPr>
        <p:spPr>
          <a:xfrm>
            <a:off x="1475349" y="180255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7" name="Straight Arrow Connector 6">
            <a:extLst>
              <a:ext uri="{FF2B5EF4-FFF2-40B4-BE49-F238E27FC236}">
                <a16:creationId xmlns:a16="http://schemas.microsoft.com/office/drawing/2014/main" id="{4A65616F-6F7E-7A46-83EE-08E67ADCCCE5}"/>
              </a:ext>
            </a:extLst>
          </p:cNvPr>
          <p:cNvCxnSpPr>
            <a:cxnSpLocks/>
            <a:endCxn id="16" idx="1"/>
          </p:cNvCxnSpPr>
          <p:nvPr/>
        </p:nvCxnSpPr>
        <p:spPr>
          <a:xfrm flipV="1">
            <a:off x="2157796" y="2360495"/>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208375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156983" y="2152294"/>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a:endCxn id="6" idx="1"/>
          </p:cNvCxnSpPr>
          <p:nvPr/>
        </p:nvCxnSpPr>
        <p:spPr>
          <a:xfrm>
            <a:off x="1143002" y="2368854"/>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CA8437A9-5081-F143-9C95-AFCF277A4CC0}"/>
              </a:ext>
            </a:extLst>
          </p:cNvPr>
          <p:cNvSpPr/>
          <p:nvPr/>
        </p:nvSpPr>
        <p:spPr>
          <a:xfrm>
            <a:off x="5235496" y="18074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a:endCxn id="23" idx="1"/>
          </p:cNvCxnSpPr>
          <p:nvPr/>
        </p:nvCxnSpPr>
        <p:spPr>
          <a:xfrm flipV="1">
            <a:off x="5917943" y="2334989"/>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059520" y="20886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3922925" y="21296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20" name="Rectangle 19">
            <a:extLst>
              <a:ext uri="{FF2B5EF4-FFF2-40B4-BE49-F238E27FC236}">
                <a16:creationId xmlns:a16="http://schemas.microsoft.com/office/drawing/2014/main" id="{D3C08A0B-BDC5-B343-92C2-09ABCE148DDF}"/>
              </a:ext>
            </a:extLst>
          </p:cNvPr>
          <p:cNvSpPr/>
          <p:nvPr/>
        </p:nvSpPr>
        <p:spPr>
          <a:xfrm>
            <a:off x="9378704" y="1768689"/>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2613959"/>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2049893"/>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066133" y="2104156"/>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7" name="Straight Arrow Connector 26">
            <a:extLst>
              <a:ext uri="{FF2B5EF4-FFF2-40B4-BE49-F238E27FC236}">
                <a16:creationId xmlns:a16="http://schemas.microsoft.com/office/drawing/2014/main" id="{64F67899-2548-124B-AA7A-AA5A0C6926FF}"/>
              </a:ext>
            </a:extLst>
          </p:cNvPr>
          <p:cNvCxnSpPr>
            <a:cxnSpLocks/>
          </p:cNvCxnSpPr>
          <p:nvPr/>
        </p:nvCxnSpPr>
        <p:spPr>
          <a:xfrm>
            <a:off x="4903149" y="238312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48855C7-C7E8-0147-8A92-8B7A7674A0C2}"/>
              </a:ext>
            </a:extLst>
          </p:cNvPr>
          <p:cNvCxnSpPr>
            <a:cxnSpLocks/>
          </p:cNvCxnSpPr>
          <p:nvPr/>
        </p:nvCxnSpPr>
        <p:spPr>
          <a:xfrm>
            <a:off x="9046357" y="233498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7C13136-D182-6D4B-A710-531BB7EBCD7D}"/>
              </a:ext>
            </a:extLst>
          </p:cNvPr>
          <p:cNvSpPr txBox="1"/>
          <p:nvPr/>
        </p:nvSpPr>
        <p:spPr>
          <a:xfrm>
            <a:off x="3922925" y="3359288"/>
            <a:ext cx="4596130" cy="369332"/>
          </a:xfrm>
          <a:prstGeom prst="rect">
            <a:avLst/>
          </a:prstGeom>
          <a:noFill/>
        </p:spPr>
        <p:txBody>
          <a:bodyPr wrap="none" rtlCol="0">
            <a:spAutoFit/>
          </a:bodyPr>
          <a:lstStyle/>
          <a:p>
            <a:r>
              <a:rPr lang="en-CA" dirty="0">
                <a:solidFill>
                  <a:srgbClr val="FFFFFF"/>
                </a:solidFill>
                <a:latin typeface="Courier" pitchFamily="2" charset="0"/>
              </a:rPr>
              <a:t>Remove a node from the beginning</a:t>
            </a:r>
          </a:p>
        </p:txBody>
      </p:sp>
      <p:sp>
        <p:nvSpPr>
          <p:cNvPr id="33" name="Rectangle 32">
            <a:extLst>
              <a:ext uri="{FF2B5EF4-FFF2-40B4-BE49-F238E27FC236}">
                <a16:creationId xmlns:a16="http://schemas.microsoft.com/office/drawing/2014/main" id="{762FC4CA-6487-F444-8F6E-AE569B16AD74}"/>
              </a:ext>
            </a:extLst>
          </p:cNvPr>
          <p:cNvSpPr/>
          <p:nvPr/>
        </p:nvSpPr>
        <p:spPr>
          <a:xfrm>
            <a:off x="1475349" y="45259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4" name="Straight Arrow Connector 33">
            <a:extLst>
              <a:ext uri="{FF2B5EF4-FFF2-40B4-BE49-F238E27FC236}">
                <a16:creationId xmlns:a16="http://schemas.microsoft.com/office/drawing/2014/main" id="{6CD80390-B7B6-EC42-AF10-AD2096598A57}"/>
              </a:ext>
            </a:extLst>
          </p:cNvPr>
          <p:cNvCxnSpPr>
            <a:cxnSpLocks/>
            <a:endCxn id="41" idx="1"/>
          </p:cNvCxnSpPr>
          <p:nvPr/>
        </p:nvCxnSpPr>
        <p:spPr>
          <a:xfrm flipV="1">
            <a:off x="2157796" y="5083918"/>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CB8260E2-F76B-E342-A32B-E97D80A91536}"/>
              </a:ext>
            </a:extLst>
          </p:cNvPr>
          <p:cNvCxnSpPr>
            <a:cxnSpLocks/>
          </p:cNvCxnSpPr>
          <p:nvPr/>
        </p:nvCxnSpPr>
        <p:spPr>
          <a:xfrm>
            <a:off x="2299373" y="48071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697A5C31-F2C8-4A4E-BFEA-D02FD3FB82F4}"/>
              </a:ext>
            </a:extLst>
          </p:cNvPr>
          <p:cNvSpPr txBox="1"/>
          <p:nvPr/>
        </p:nvSpPr>
        <p:spPr>
          <a:xfrm>
            <a:off x="156983" y="4875717"/>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37" name="Straight Arrow Connector 36">
            <a:extLst>
              <a:ext uri="{FF2B5EF4-FFF2-40B4-BE49-F238E27FC236}">
                <a16:creationId xmlns:a16="http://schemas.microsoft.com/office/drawing/2014/main" id="{D129FAE6-05D1-964A-8BF6-0EB9667C7491}"/>
              </a:ext>
            </a:extLst>
          </p:cNvPr>
          <p:cNvCxnSpPr>
            <a:cxnSpLocks/>
            <a:endCxn id="33" idx="1"/>
          </p:cNvCxnSpPr>
          <p:nvPr/>
        </p:nvCxnSpPr>
        <p:spPr>
          <a:xfrm>
            <a:off x="1143002" y="5092277"/>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9BDC98E3-4424-694B-89A8-EBAD728BE19E}"/>
              </a:ext>
            </a:extLst>
          </p:cNvPr>
          <p:cNvSpPr/>
          <p:nvPr/>
        </p:nvSpPr>
        <p:spPr>
          <a:xfrm>
            <a:off x="5235496" y="4530900"/>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9" name="Straight Arrow Connector 38">
            <a:extLst>
              <a:ext uri="{FF2B5EF4-FFF2-40B4-BE49-F238E27FC236}">
                <a16:creationId xmlns:a16="http://schemas.microsoft.com/office/drawing/2014/main" id="{8F71398B-3DF8-2644-9434-927A088C605D}"/>
              </a:ext>
            </a:extLst>
          </p:cNvPr>
          <p:cNvCxnSpPr>
            <a:cxnSpLocks/>
            <a:endCxn id="45" idx="1"/>
          </p:cNvCxnSpPr>
          <p:nvPr/>
        </p:nvCxnSpPr>
        <p:spPr>
          <a:xfrm flipV="1">
            <a:off x="5917943" y="5058412"/>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CA792B8E-F48C-6E44-9020-A0CDA1A08C69}"/>
              </a:ext>
            </a:extLst>
          </p:cNvPr>
          <p:cNvCxnSpPr>
            <a:cxnSpLocks/>
          </p:cNvCxnSpPr>
          <p:nvPr/>
        </p:nvCxnSpPr>
        <p:spPr>
          <a:xfrm>
            <a:off x="6059520" y="4812104"/>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FD1484D5-EFA2-DA4D-9E59-6B955BCCC5C7}"/>
              </a:ext>
            </a:extLst>
          </p:cNvPr>
          <p:cNvSpPr txBox="1"/>
          <p:nvPr/>
        </p:nvSpPr>
        <p:spPr>
          <a:xfrm>
            <a:off x="3922925" y="4853085"/>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42" name="Rectangle 41">
            <a:extLst>
              <a:ext uri="{FF2B5EF4-FFF2-40B4-BE49-F238E27FC236}">
                <a16:creationId xmlns:a16="http://schemas.microsoft.com/office/drawing/2014/main" id="{9D9D3453-D245-7742-BAA8-FB84209855D4}"/>
              </a:ext>
            </a:extLst>
          </p:cNvPr>
          <p:cNvSpPr/>
          <p:nvPr/>
        </p:nvSpPr>
        <p:spPr>
          <a:xfrm>
            <a:off x="9378704" y="4492112"/>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43" name="Straight Arrow Connector 42">
            <a:extLst>
              <a:ext uri="{FF2B5EF4-FFF2-40B4-BE49-F238E27FC236}">
                <a16:creationId xmlns:a16="http://schemas.microsoft.com/office/drawing/2014/main" id="{4AD67E53-B101-F841-9C75-55FE98E6B5EA}"/>
              </a:ext>
            </a:extLst>
          </p:cNvPr>
          <p:cNvCxnSpPr>
            <a:cxnSpLocks/>
          </p:cNvCxnSpPr>
          <p:nvPr/>
        </p:nvCxnSpPr>
        <p:spPr>
          <a:xfrm>
            <a:off x="10092147" y="5337382"/>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8C698829-30F4-F846-BAF5-0AC445EEF088}"/>
              </a:ext>
            </a:extLst>
          </p:cNvPr>
          <p:cNvCxnSpPr>
            <a:cxnSpLocks/>
          </p:cNvCxnSpPr>
          <p:nvPr/>
        </p:nvCxnSpPr>
        <p:spPr>
          <a:xfrm>
            <a:off x="10202728" y="4773316"/>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13589D67-E87E-2441-975C-BE90186755A6}"/>
              </a:ext>
            </a:extLst>
          </p:cNvPr>
          <p:cNvSpPr txBox="1"/>
          <p:nvPr/>
        </p:nvSpPr>
        <p:spPr>
          <a:xfrm>
            <a:off x="8066133" y="4827579"/>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46" name="Straight Arrow Connector 45">
            <a:extLst>
              <a:ext uri="{FF2B5EF4-FFF2-40B4-BE49-F238E27FC236}">
                <a16:creationId xmlns:a16="http://schemas.microsoft.com/office/drawing/2014/main" id="{2EF4EB59-3730-AB4D-AE98-03F2C558132F}"/>
              </a:ext>
            </a:extLst>
          </p:cNvPr>
          <p:cNvCxnSpPr>
            <a:cxnSpLocks/>
          </p:cNvCxnSpPr>
          <p:nvPr/>
        </p:nvCxnSpPr>
        <p:spPr>
          <a:xfrm>
            <a:off x="4903149" y="510654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BD3C502-979C-1348-A0C9-0A3E13BB24B4}"/>
              </a:ext>
            </a:extLst>
          </p:cNvPr>
          <p:cNvCxnSpPr>
            <a:cxnSpLocks/>
          </p:cNvCxnSpPr>
          <p:nvPr/>
        </p:nvCxnSpPr>
        <p:spPr>
          <a:xfrm>
            <a:off x="9046357" y="5058412"/>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8DE6D918-ED93-C345-9705-309A603B3A2A}"/>
              </a:ext>
            </a:extLst>
          </p:cNvPr>
          <p:cNvSpPr txBox="1"/>
          <p:nvPr/>
        </p:nvSpPr>
        <p:spPr>
          <a:xfrm>
            <a:off x="34132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49" name="Straight Arrow Connector 48">
            <a:extLst>
              <a:ext uri="{FF2B5EF4-FFF2-40B4-BE49-F238E27FC236}">
                <a16:creationId xmlns:a16="http://schemas.microsoft.com/office/drawing/2014/main" id="{1A39A65A-25F0-434D-B663-EA9A894B2A49}"/>
              </a:ext>
            </a:extLst>
          </p:cNvPr>
          <p:cNvCxnSpPr>
            <a:cxnSpLocks/>
          </p:cNvCxnSpPr>
          <p:nvPr/>
        </p:nvCxnSpPr>
        <p:spPr>
          <a:xfrm>
            <a:off x="80235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732D113E-A3D2-6F49-ABBB-C710EC1B81B5}"/>
              </a:ext>
            </a:extLst>
          </p:cNvPr>
          <p:cNvSpPr txBox="1"/>
          <p:nvPr/>
        </p:nvSpPr>
        <p:spPr>
          <a:xfrm>
            <a:off x="4107271" y="4009129"/>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52" name="Straight Arrow Connector 51">
            <a:extLst>
              <a:ext uri="{FF2B5EF4-FFF2-40B4-BE49-F238E27FC236}">
                <a16:creationId xmlns:a16="http://schemas.microsoft.com/office/drawing/2014/main" id="{138B3820-6D1C-044A-85CE-17050D0ED6EA}"/>
              </a:ext>
            </a:extLst>
          </p:cNvPr>
          <p:cNvCxnSpPr>
            <a:cxnSpLocks/>
          </p:cNvCxnSpPr>
          <p:nvPr/>
        </p:nvCxnSpPr>
        <p:spPr>
          <a:xfrm>
            <a:off x="4568294" y="436727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5C2C4F22-AEEB-A642-BEAD-25D9479ACF80}"/>
              </a:ext>
            </a:extLst>
          </p:cNvPr>
          <p:cNvSpPr txBox="1"/>
          <p:nvPr/>
        </p:nvSpPr>
        <p:spPr>
          <a:xfrm>
            <a:off x="825047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6" name="Straight Arrow Connector 55">
            <a:extLst>
              <a:ext uri="{FF2B5EF4-FFF2-40B4-BE49-F238E27FC236}">
                <a16:creationId xmlns:a16="http://schemas.microsoft.com/office/drawing/2014/main" id="{B399EDDB-A6B7-DF48-BE15-CA09CD9BE582}"/>
              </a:ext>
            </a:extLst>
          </p:cNvPr>
          <p:cNvCxnSpPr>
            <a:cxnSpLocks/>
          </p:cNvCxnSpPr>
          <p:nvPr/>
        </p:nvCxnSpPr>
        <p:spPr>
          <a:xfrm>
            <a:off x="871150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157BB8ED-C134-784C-9117-A310BD98E6D7}"/>
              </a:ext>
            </a:extLst>
          </p:cNvPr>
          <p:cNvSpPr txBox="1"/>
          <p:nvPr/>
        </p:nvSpPr>
        <p:spPr>
          <a:xfrm>
            <a:off x="8250479" y="4032011"/>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8" name="Straight Arrow Connector 57">
            <a:extLst>
              <a:ext uri="{FF2B5EF4-FFF2-40B4-BE49-F238E27FC236}">
                <a16:creationId xmlns:a16="http://schemas.microsoft.com/office/drawing/2014/main" id="{16DCF92C-019C-F44F-A399-C788663EF522}"/>
              </a:ext>
            </a:extLst>
          </p:cNvPr>
          <p:cNvCxnSpPr>
            <a:cxnSpLocks/>
          </p:cNvCxnSpPr>
          <p:nvPr/>
        </p:nvCxnSpPr>
        <p:spPr>
          <a:xfrm>
            <a:off x="8711502" y="4390160"/>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TextBox 58">
            <a:extLst>
              <a:ext uri="{FF2B5EF4-FFF2-40B4-BE49-F238E27FC236}">
                <a16:creationId xmlns:a16="http://schemas.microsoft.com/office/drawing/2014/main" id="{E55F5B44-5966-484A-828E-85EB2BADE043}"/>
              </a:ext>
            </a:extLst>
          </p:cNvPr>
          <p:cNvSpPr txBox="1"/>
          <p:nvPr/>
        </p:nvSpPr>
        <p:spPr>
          <a:xfrm>
            <a:off x="9412313" y="3377227"/>
            <a:ext cx="1359668" cy="369332"/>
          </a:xfrm>
          <a:prstGeom prst="rect">
            <a:avLst/>
          </a:prstGeom>
          <a:noFill/>
        </p:spPr>
        <p:txBody>
          <a:bodyPr wrap="none" rtlCol="0">
            <a:spAutoFit/>
          </a:bodyPr>
          <a:lstStyle/>
          <a:p>
            <a:r>
              <a:rPr lang="en-CA" dirty="0">
                <a:solidFill>
                  <a:srgbClr val="FFFFFF"/>
                </a:solidFill>
              </a:rPr>
              <a:t>1 operation</a:t>
            </a:r>
          </a:p>
        </p:txBody>
      </p:sp>
    </p:spTree>
    <p:extLst>
      <p:ext uri="{BB962C8B-B14F-4D97-AF65-F5344CB8AC3E}">
        <p14:creationId xmlns:p14="http://schemas.microsoft.com/office/powerpoint/2010/main" val="83363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30599 1.85185E-6 L 4.16667E-7 1.85185E-6 " pathEditMode="relative" rAng="0" ptsTypes="AA">
                                      <p:cBhvr>
                                        <p:cTn id="10" dur="2000" fill="hold"/>
                                        <p:tgtEl>
                                          <p:spTgt spid="51"/>
                                        </p:tgtEl>
                                        <p:attrNameLst>
                                          <p:attrName>ppt_x</p:attrName>
                                          <p:attrName>ppt_y</p:attrName>
                                        </p:attrNameLst>
                                      </p:cBhvr>
                                      <p:rCtr x="15299" y="0"/>
                                    </p:animMotion>
                                  </p:childTnLst>
                                </p:cTn>
                              </p:par>
                              <p:par>
                                <p:cTn id="11" presetID="0" presetClass="path" presetSubtype="0" accel="50000" decel="50000" fill="hold" nodeType="withEffect">
                                  <p:stCondLst>
                                    <p:cond delay="0"/>
                                  </p:stCondLst>
                                  <p:childTnLst>
                                    <p:animMotion origin="layout" path="M -0.30898 0.00324 L 4.16667E-7 4.07407E-6 " pathEditMode="relative" rAng="0" ptsTypes="AA">
                                      <p:cBhvr>
                                        <p:cTn id="12" dur="2000" fill="hold"/>
                                        <p:tgtEl>
                                          <p:spTgt spid="52"/>
                                        </p:tgtEl>
                                        <p:attrNameLst>
                                          <p:attrName>ppt_x</p:attrName>
                                          <p:attrName>ppt_y</p:attrName>
                                        </p:attrNameLst>
                                      </p:cBhvr>
                                      <p:rCtr x="15443" y="-162"/>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Insertion</a:t>
            </a:r>
          </a:p>
        </p:txBody>
      </p:sp>
      <p:graphicFrame>
        <p:nvGraphicFramePr>
          <p:cNvPr id="25" name="Content Placeholder 3">
            <a:extLst>
              <a:ext uri="{FF2B5EF4-FFF2-40B4-BE49-F238E27FC236}">
                <a16:creationId xmlns:a16="http://schemas.microsoft.com/office/drawing/2014/main" id="{D6CC4FC8-B99A-2449-A6FD-ACC6E06A7219}"/>
              </a:ext>
            </a:extLst>
          </p:cNvPr>
          <p:cNvGraphicFramePr>
            <a:graphicFrameLocks/>
          </p:cNvGraphicFramePr>
          <p:nvPr/>
        </p:nvGraphicFramePr>
        <p:xfrm>
          <a:off x="1856018" y="1567191"/>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graphicFrame>
        <p:nvGraphicFramePr>
          <p:cNvPr id="26" name="Content Placeholder 3">
            <a:extLst>
              <a:ext uri="{FF2B5EF4-FFF2-40B4-BE49-F238E27FC236}">
                <a16:creationId xmlns:a16="http://schemas.microsoft.com/office/drawing/2014/main" id="{B56BACB7-C64F-B94A-92D9-E208550662DB}"/>
              </a:ext>
            </a:extLst>
          </p:cNvPr>
          <p:cNvGraphicFramePr>
            <a:graphicFrameLocks/>
          </p:cNvGraphicFramePr>
          <p:nvPr>
            <p:extLst>
              <p:ext uri="{D42A27DB-BD31-4B8C-83A1-F6EECF244321}">
                <p14:modId xmlns:p14="http://schemas.microsoft.com/office/powerpoint/2010/main" val="2998948788"/>
              </p:ext>
            </p:extLst>
          </p:nvPr>
        </p:nvGraphicFramePr>
        <p:xfrm>
          <a:off x="1856018" y="2718813"/>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sp>
        <p:nvSpPr>
          <p:cNvPr id="27" name="TextBox 26">
            <a:extLst>
              <a:ext uri="{FF2B5EF4-FFF2-40B4-BE49-F238E27FC236}">
                <a16:creationId xmlns:a16="http://schemas.microsoft.com/office/drawing/2014/main" id="{06EB3E9D-526C-1447-A7EF-59FF38F99D42}"/>
              </a:ext>
            </a:extLst>
          </p:cNvPr>
          <p:cNvSpPr txBox="1"/>
          <p:nvPr/>
        </p:nvSpPr>
        <p:spPr>
          <a:xfrm>
            <a:off x="3738795" y="2047516"/>
            <a:ext cx="3768980" cy="369332"/>
          </a:xfrm>
          <a:prstGeom prst="rect">
            <a:avLst/>
          </a:prstGeom>
          <a:noFill/>
        </p:spPr>
        <p:txBody>
          <a:bodyPr wrap="none" rtlCol="0">
            <a:spAutoFit/>
          </a:bodyPr>
          <a:lstStyle/>
          <a:p>
            <a:r>
              <a:rPr lang="en-CA" dirty="0" err="1">
                <a:solidFill>
                  <a:srgbClr val="FFFFFF"/>
                </a:solidFill>
                <a:latin typeface="Courier" pitchFamily="2" charset="0"/>
              </a:rPr>
              <a:t>my_list.insert</a:t>
            </a:r>
            <a:r>
              <a:rPr lang="en-CA" dirty="0">
                <a:solidFill>
                  <a:srgbClr val="FFFFFF"/>
                </a:solidFill>
                <a:latin typeface="Courier" pitchFamily="2" charset="0"/>
              </a:rPr>
              <a:t>(2, item2.5)</a:t>
            </a:r>
          </a:p>
        </p:txBody>
      </p:sp>
      <p:sp>
        <p:nvSpPr>
          <p:cNvPr id="28" name="TextBox 27">
            <a:extLst>
              <a:ext uri="{FF2B5EF4-FFF2-40B4-BE49-F238E27FC236}">
                <a16:creationId xmlns:a16="http://schemas.microsoft.com/office/drawing/2014/main" id="{29B2A2C2-B52B-D448-99F5-8C1A1754C72C}"/>
              </a:ext>
            </a:extLst>
          </p:cNvPr>
          <p:cNvSpPr txBox="1"/>
          <p:nvPr/>
        </p:nvSpPr>
        <p:spPr>
          <a:xfrm>
            <a:off x="589173" y="1610925"/>
            <a:ext cx="1149674" cy="369332"/>
          </a:xfrm>
          <a:prstGeom prst="rect">
            <a:avLst/>
          </a:prstGeom>
          <a:noFill/>
        </p:spPr>
        <p:txBody>
          <a:bodyPr wrap="none" rtlCol="0">
            <a:spAutoFit/>
          </a:bodyPr>
          <a:lstStyle/>
          <a:p>
            <a:r>
              <a:rPr lang="en-CA" dirty="0" err="1">
                <a:solidFill>
                  <a:srgbClr val="FFFFFF"/>
                </a:solidFill>
                <a:latin typeface="Courier" pitchFamily="2" charset="0"/>
              </a:rPr>
              <a:t>my_list</a:t>
            </a:r>
            <a:endParaRPr lang="en-CA" dirty="0">
              <a:solidFill>
                <a:srgbClr val="FFFFFF"/>
              </a:solidFill>
              <a:latin typeface="Courier" pitchFamily="2" charset="0"/>
            </a:endParaRPr>
          </a:p>
        </p:txBody>
      </p:sp>
      <p:graphicFrame>
        <p:nvGraphicFramePr>
          <p:cNvPr id="30" name="Content Placeholder 3">
            <a:extLst>
              <a:ext uri="{FF2B5EF4-FFF2-40B4-BE49-F238E27FC236}">
                <a16:creationId xmlns:a16="http://schemas.microsoft.com/office/drawing/2014/main" id="{37884A45-25F3-2B44-9CD7-048BCA8C4944}"/>
              </a:ext>
            </a:extLst>
          </p:cNvPr>
          <p:cNvGraphicFramePr>
            <a:graphicFrameLocks/>
          </p:cNvGraphicFramePr>
          <p:nvPr>
            <p:extLst>
              <p:ext uri="{D42A27DB-BD31-4B8C-83A1-F6EECF244321}">
                <p14:modId xmlns:p14="http://schemas.microsoft.com/office/powerpoint/2010/main" val="2487930869"/>
              </p:ext>
            </p:extLst>
          </p:nvPr>
        </p:nvGraphicFramePr>
        <p:xfrm>
          <a:off x="1856018" y="3336342"/>
          <a:ext cx="7924790"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endParaRPr lang="en-CA" dirty="0">
                        <a:solidFill>
                          <a:schemeClr val="bg1"/>
                        </a:solidFill>
                        <a:latin typeface="Courier" pitchFamily="2" charset="0"/>
                      </a:endParaRPr>
                    </a:p>
                  </a:txBody>
                  <a:tcPr anchor="ctr">
                    <a:solidFill>
                      <a:srgbClr val="FF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cxnSp>
        <p:nvCxnSpPr>
          <p:cNvPr id="34" name="Straight Arrow Connector 33">
            <a:extLst>
              <a:ext uri="{FF2B5EF4-FFF2-40B4-BE49-F238E27FC236}">
                <a16:creationId xmlns:a16="http://schemas.microsoft.com/office/drawing/2014/main" id="{4A04C5EF-5520-774E-8B96-131901D7332C}"/>
              </a:ext>
            </a:extLst>
          </p:cNvPr>
          <p:cNvCxnSpPr>
            <a:cxnSpLocks/>
          </p:cNvCxnSpPr>
          <p:nvPr/>
        </p:nvCxnSpPr>
        <p:spPr>
          <a:xfrm>
            <a:off x="6440797" y="3567175"/>
            <a:ext cx="4967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1EDC8CD-9DDB-5743-8EAB-3882910D2716}"/>
              </a:ext>
            </a:extLst>
          </p:cNvPr>
          <p:cNvCxnSpPr>
            <a:cxnSpLocks/>
          </p:cNvCxnSpPr>
          <p:nvPr/>
        </p:nvCxnSpPr>
        <p:spPr>
          <a:xfrm>
            <a:off x="7937763" y="3576141"/>
            <a:ext cx="48454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24A1A79-1482-3349-B415-F16857989269}"/>
              </a:ext>
            </a:extLst>
          </p:cNvPr>
          <p:cNvCxnSpPr>
            <a:cxnSpLocks/>
          </p:cNvCxnSpPr>
          <p:nvPr/>
        </p:nvCxnSpPr>
        <p:spPr>
          <a:xfrm flipH="1">
            <a:off x="5025934" y="2435507"/>
            <a:ext cx="1274471" cy="422336"/>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6984791D-077C-F347-80F3-B1FED89D235B}"/>
              </a:ext>
            </a:extLst>
          </p:cNvPr>
          <p:cNvSpPr txBox="1"/>
          <p:nvPr/>
        </p:nvSpPr>
        <p:spPr>
          <a:xfrm>
            <a:off x="8644448" y="4586787"/>
            <a:ext cx="3147500" cy="646331"/>
          </a:xfrm>
          <a:prstGeom prst="rect">
            <a:avLst/>
          </a:prstGeom>
          <a:noFill/>
        </p:spPr>
        <p:txBody>
          <a:bodyPr wrap="square" rtlCol="0">
            <a:spAutoFit/>
          </a:bodyPr>
          <a:lstStyle/>
          <a:p>
            <a:r>
              <a:rPr lang="en-CA" dirty="0">
                <a:solidFill>
                  <a:srgbClr val="FFFFFF"/>
                </a:solidFill>
              </a:rPr>
              <a:t># of operations proportional to length of list</a:t>
            </a:r>
          </a:p>
        </p:txBody>
      </p:sp>
      <p:pic>
        <p:nvPicPr>
          <p:cNvPr id="45" name="Picture 4" descr="Hundreds line up for rapid tests on last day of handout at Union Station |  CityNews Toronto">
            <a:extLst>
              <a:ext uri="{FF2B5EF4-FFF2-40B4-BE49-F238E27FC236}">
                <a16:creationId xmlns:a16="http://schemas.microsoft.com/office/drawing/2014/main" id="{3FD66226-F85E-AE40-99FC-FB49E2F15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172" y="4610784"/>
            <a:ext cx="3399656" cy="1913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58823F3-013D-594D-A00D-08BE94EF3351}"/>
              </a:ext>
            </a:extLst>
          </p:cNvPr>
          <p:cNvSpPr txBox="1"/>
          <p:nvPr/>
        </p:nvSpPr>
        <p:spPr>
          <a:xfrm>
            <a:off x="8195850" y="2047446"/>
            <a:ext cx="4044697" cy="369332"/>
          </a:xfrm>
          <a:prstGeom prst="rect">
            <a:avLst/>
          </a:prstGeom>
          <a:noFill/>
        </p:spPr>
        <p:txBody>
          <a:bodyPr wrap="none" rtlCol="0">
            <a:spAutoFit/>
          </a:bodyPr>
          <a:lstStyle/>
          <a:p>
            <a:r>
              <a:rPr lang="en-CA" dirty="0">
                <a:solidFill>
                  <a:srgbClr val="FFFFFF"/>
                </a:solidFill>
                <a:latin typeface="Courier" pitchFamily="2" charset="0"/>
              </a:rPr>
              <a:t>HELP: insert(index, element)</a:t>
            </a:r>
          </a:p>
        </p:txBody>
      </p:sp>
      <p:graphicFrame>
        <p:nvGraphicFramePr>
          <p:cNvPr id="24" name="Content Placeholder 3">
            <a:extLst>
              <a:ext uri="{FF2B5EF4-FFF2-40B4-BE49-F238E27FC236}">
                <a16:creationId xmlns:a16="http://schemas.microsoft.com/office/drawing/2014/main" id="{B2757D14-66D5-7A4A-B49B-07F1BCEFDF28}"/>
              </a:ext>
            </a:extLst>
          </p:cNvPr>
          <p:cNvGraphicFramePr>
            <a:graphicFrameLocks/>
          </p:cNvGraphicFramePr>
          <p:nvPr>
            <p:extLst>
              <p:ext uri="{D42A27DB-BD31-4B8C-83A1-F6EECF244321}">
                <p14:modId xmlns:p14="http://schemas.microsoft.com/office/powerpoint/2010/main" val="2519060883"/>
              </p:ext>
            </p:extLst>
          </p:nvPr>
        </p:nvGraphicFramePr>
        <p:xfrm>
          <a:off x="1856018" y="3971846"/>
          <a:ext cx="7924790"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item2.5</a:t>
                      </a:r>
                    </a:p>
                  </a:txBody>
                  <a:tcPr anchor="ctr">
                    <a:solidFill>
                      <a:srgbClr val="FF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spTree>
    <p:extLst>
      <p:ext uri="{BB962C8B-B14F-4D97-AF65-F5344CB8AC3E}">
        <p14:creationId xmlns:p14="http://schemas.microsoft.com/office/powerpoint/2010/main" val="34156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Insertion</a:t>
            </a:r>
          </a:p>
        </p:txBody>
      </p:sp>
      <p:sp>
        <p:nvSpPr>
          <p:cNvPr id="6" name="Rectangle 5">
            <a:extLst>
              <a:ext uri="{FF2B5EF4-FFF2-40B4-BE49-F238E27FC236}">
                <a16:creationId xmlns:a16="http://schemas.microsoft.com/office/drawing/2014/main" id="{0BC45B39-7248-7D46-A8DB-FDD05FD59774}"/>
              </a:ext>
            </a:extLst>
          </p:cNvPr>
          <p:cNvSpPr/>
          <p:nvPr/>
        </p:nvSpPr>
        <p:spPr>
          <a:xfrm>
            <a:off x="1475349" y="180255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7" name="Straight Arrow Connector 6">
            <a:extLst>
              <a:ext uri="{FF2B5EF4-FFF2-40B4-BE49-F238E27FC236}">
                <a16:creationId xmlns:a16="http://schemas.microsoft.com/office/drawing/2014/main" id="{4A65616F-6F7E-7A46-83EE-08E67ADCCCE5}"/>
              </a:ext>
            </a:extLst>
          </p:cNvPr>
          <p:cNvCxnSpPr>
            <a:cxnSpLocks/>
            <a:endCxn id="16" idx="1"/>
          </p:cNvCxnSpPr>
          <p:nvPr/>
        </p:nvCxnSpPr>
        <p:spPr>
          <a:xfrm flipV="1">
            <a:off x="2157796" y="2360495"/>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208375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156983" y="2152294"/>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a:endCxn id="6" idx="1"/>
          </p:cNvCxnSpPr>
          <p:nvPr/>
        </p:nvCxnSpPr>
        <p:spPr>
          <a:xfrm>
            <a:off x="1143002" y="2368854"/>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CA8437A9-5081-F143-9C95-AFCF277A4CC0}"/>
              </a:ext>
            </a:extLst>
          </p:cNvPr>
          <p:cNvSpPr/>
          <p:nvPr/>
        </p:nvSpPr>
        <p:spPr>
          <a:xfrm>
            <a:off x="5235496" y="18074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a:endCxn id="23" idx="1"/>
          </p:cNvCxnSpPr>
          <p:nvPr/>
        </p:nvCxnSpPr>
        <p:spPr>
          <a:xfrm flipV="1">
            <a:off x="5917943" y="2334989"/>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059520" y="20886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3922925" y="21296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20" name="Rectangle 19">
            <a:extLst>
              <a:ext uri="{FF2B5EF4-FFF2-40B4-BE49-F238E27FC236}">
                <a16:creationId xmlns:a16="http://schemas.microsoft.com/office/drawing/2014/main" id="{D3C08A0B-BDC5-B343-92C2-09ABCE148DDF}"/>
              </a:ext>
            </a:extLst>
          </p:cNvPr>
          <p:cNvSpPr/>
          <p:nvPr/>
        </p:nvSpPr>
        <p:spPr>
          <a:xfrm>
            <a:off x="9378704" y="1768689"/>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2613959"/>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2049893"/>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066133" y="2104156"/>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7" name="Straight Arrow Connector 26">
            <a:extLst>
              <a:ext uri="{FF2B5EF4-FFF2-40B4-BE49-F238E27FC236}">
                <a16:creationId xmlns:a16="http://schemas.microsoft.com/office/drawing/2014/main" id="{64F67899-2548-124B-AA7A-AA5A0C6926FF}"/>
              </a:ext>
            </a:extLst>
          </p:cNvPr>
          <p:cNvCxnSpPr>
            <a:cxnSpLocks/>
          </p:cNvCxnSpPr>
          <p:nvPr/>
        </p:nvCxnSpPr>
        <p:spPr>
          <a:xfrm>
            <a:off x="4903149" y="238312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48855C7-C7E8-0147-8A92-8B7A7674A0C2}"/>
              </a:ext>
            </a:extLst>
          </p:cNvPr>
          <p:cNvCxnSpPr>
            <a:cxnSpLocks/>
          </p:cNvCxnSpPr>
          <p:nvPr/>
        </p:nvCxnSpPr>
        <p:spPr>
          <a:xfrm>
            <a:off x="9046357" y="233498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7C13136-D182-6D4B-A710-531BB7EBCD7D}"/>
              </a:ext>
            </a:extLst>
          </p:cNvPr>
          <p:cNvSpPr txBox="1"/>
          <p:nvPr/>
        </p:nvSpPr>
        <p:spPr>
          <a:xfrm>
            <a:off x="4476121" y="3254655"/>
            <a:ext cx="3906839" cy="369332"/>
          </a:xfrm>
          <a:prstGeom prst="rect">
            <a:avLst/>
          </a:prstGeom>
          <a:noFill/>
        </p:spPr>
        <p:txBody>
          <a:bodyPr wrap="none" rtlCol="0">
            <a:spAutoFit/>
          </a:bodyPr>
          <a:lstStyle/>
          <a:p>
            <a:r>
              <a:rPr lang="en-CA" dirty="0">
                <a:solidFill>
                  <a:srgbClr val="FFFFFF"/>
                </a:solidFill>
                <a:latin typeface="Courier" pitchFamily="2" charset="0"/>
              </a:rPr>
              <a:t>Insert </a:t>
            </a:r>
            <a:r>
              <a:rPr lang="en-CA" dirty="0" err="1">
                <a:solidFill>
                  <a:srgbClr val="FFFFFF"/>
                </a:solidFill>
                <a:latin typeface="Courier" pitchFamily="2" charset="0"/>
              </a:rPr>
              <a:t>new_node</a:t>
            </a:r>
            <a:r>
              <a:rPr lang="en-CA" dirty="0">
                <a:solidFill>
                  <a:srgbClr val="FFFFFF"/>
                </a:solidFill>
                <a:latin typeface="Courier" pitchFamily="2" charset="0"/>
              </a:rPr>
              <a:t> after node1</a:t>
            </a:r>
          </a:p>
        </p:txBody>
      </p:sp>
      <p:sp>
        <p:nvSpPr>
          <p:cNvPr id="48" name="TextBox 47">
            <a:extLst>
              <a:ext uri="{FF2B5EF4-FFF2-40B4-BE49-F238E27FC236}">
                <a16:creationId xmlns:a16="http://schemas.microsoft.com/office/drawing/2014/main" id="{8DE6D918-ED93-C345-9705-309A603B3A2A}"/>
              </a:ext>
            </a:extLst>
          </p:cNvPr>
          <p:cNvSpPr txBox="1"/>
          <p:nvPr/>
        </p:nvSpPr>
        <p:spPr>
          <a:xfrm>
            <a:off x="34132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49" name="Straight Arrow Connector 48">
            <a:extLst>
              <a:ext uri="{FF2B5EF4-FFF2-40B4-BE49-F238E27FC236}">
                <a16:creationId xmlns:a16="http://schemas.microsoft.com/office/drawing/2014/main" id="{1A39A65A-25F0-434D-B663-EA9A894B2A49}"/>
              </a:ext>
            </a:extLst>
          </p:cNvPr>
          <p:cNvCxnSpPr>
            <a:cxnSpLocks/>
          </p:cNvCxnSpPr>
          <p:nvPr/>
        </p:nvCxnSpPr>
        <p:spPr>
          <a:xfrm>
            <a:off x="80235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5C2C4F22-AEEB-A642-BEAD-25D9479ACF80}"/>
              </a:ext>
            </a:extLst>
          </p:cNvPr>
          <p:cNvSpPr txBox="1"/>
          <p:nvPr/>
        </p:nvSpPr>
        <p:spPr>
          <a:xfrm>
            <a:off x="825047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6" name="Straight Arrow Connector 55">
            <a:extLst>
              <a:ext uri="{FF2B5EF4-FFF2-40B4-BE49-F238E27FC236}">
                <a16:creationId xmlns:a16="http://schemas.microsoft.com/office/drawing/2014/main" id="{B399EDDB-A6B7-DF48-BE15-CA09CD9BE582}"/>
              </a:ext>
            </a:extLst>
          </p:cNvPr>
          <p:cNvCxnSpPr>
            <a:cxnSpLocks/>
          </p:cNvCxnSpPr>
          <p:nvPr/>
        </p:nvCxnSpPr>
        <p:spPr>
          <a:xfrm>
            <a:off x="871150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Rectangle 59">
            <a:extLst>
              <a:ext uri="{FF2B5EF4-FFF2-40B4-BE49-F238E27FC236}">
                <a16:creationId xmlns:a16="http://schemas.microsoft.com/office/drawing/2014/main" id="{B7105E65-0402-FA47-A49B-F8F167FA0BC8}"/>
              </a:ext>
            </a:extLst>
          </p:cNvPr>
          <p:cNvSpPr/>
          <p:nvPr/>
        </p:nvSpPr>
        <p:spPr>
          <a:xfrm>
            <a:off x="5235496" y="379446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61" name="Straight Arrow Connector 60">
            <a:extLst>
              <a:ext uri="{FF2B5EF4-FFF2-40B4-BE49-F238E27FC236}">
                <a16:creationId xmlns:a16="http://schemas.microsoft.com/office/drawing/2014/main" id="{DE15D5E1-4FE9-D148-BA72-2C6B65CDFF84}"/>
              </a:ext>
            </a:extLst>
          </p:cNvPr>
          <p:cNvCxnSpPr>
            <a:cxnSpLocks/>
          </p:cNvCxnSpPr>
          <p:nvPr/>
        </p:nvCxnSpPr>
        <p:spPr>
          <a:xfrm>
            <a:off x="5917943" y="4639737"/>
            <a:ext cx="789693"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32608E31-5E4C-6D43-B4A1-5EB6B61297EE}"/>
              </a:ext>
            </a:extLst>
          </p:cNvPr>
          <p:cNvSpPr txBox="1"/>
          <p:nvPr/>
        </p:nvSpPr>
        <p:spPr>
          <a:xfrm>
            <a:off x="3286650" y="4165507"/>
            <a:ext cx="1659429" cy="461665"/>
          </a:xfrm>
          <a:prstGeom prst="rect">
            <a:avLst/>
          </a:prstGeom>
          <a:noFill/>
        </p:spPr>
        <p:txBody>
          <a:bodyPr wrap="square" rtlCol="0">
            <a:spAutoFit/>
          </a:bodyPr>
          <a:lstStyle/>
          <a:p>
            <a:r>
              <a:rPr lang="en-CA" sz="2400" b="1" dirty="0" err="1">
                <a:solidFill>
                  <a:srgbClr val="00FF00"/>
                </a:solidFill>
                <a:latin typeface="Courier" pitchFamily="2" charset="0"/>
              </a:rPr>
              <a:t>new_node</a:t>
            </a:r>
            <a:endParaRPr lang="en-CA" sz="2400" b="1" dirty="0">
              <a:solidFill>
                <a:srgbClr val="00FF00"/>
              </a:solidFill>
              <a:latin typeface="Courier" pitchFamily="2" charset="0"/>
            </a:endParaRPr>
          </a:p>
        </p:txBody>
      </p:sp>
      <p:cxnSp>
        <p:nvCxnSpPr>
          <p:cNvPr id="64" name="Straight Arrow Connector 63">
            <a:extLst>
              <a:ext uri="{FF2B5EF4-FFF2-40B4-BE49-F238E27FC236}">
                <a16:creationId xmlns:a16="http://schemas.microsoft.com/office/drawing/2014/main" id="{A9B40318-7D73-ED45-A7BD-D233B6A54710}"/>
              </a:ext>
            </a:extLst>
          </p:cNvPr>
          <p:cNvCxnSpPr>
            <a:cxnSpLocks/>
          </p:cNvCxnSpPr>
          <p:nvPr/>
        </p:nvCxnSpPr>
        <p:spPr>
          <a:xfrm>
            <a:off x="4897354" y="4418971"/>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D900ECFF-484B-824B-855E-FA464D29BD2D}"/>
              </a:ext>
            </a:extLst>
          </p:cNvPr>
          <p:cNvCxnSpPr>
            <a:cxnSpLocks/>
          </p:cNvCxnSpPr>
          <p:nvPr/>
        </p:nvCxnSpPr>
        <p:spPr>
          <a:xfrm>
            <a:off x="6141068" y="4083384"/>
            <a:ext cx="40754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10520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Insertion</a:t>
            </a:r>
          </a:p>
        </p:txBody>
      </p:sp>
      <p:sp>
        <p:nvSpPr>
          <p:cNvPr id="6" name="Rectangle 5">
            <a:extLst>
              <a:ext uri="{FF2B5EF4-FFF2-40B4-BE49-F238E27FC236}">
                <a16:creationId xmlns:a16="http://schemas.microsoft.com/office/drawing/2014/main" id="{0BC45B39-7248-7D46-A8DB-FDD05FD59774}"/>
              </a:ext>
            </a:extLst>
          </p:cNvPr>
          <p:cNvSpPr/>
          <p:nvPr/>
        </p:nvSpPr>
        <p:spPr>
          <a:xfrm>
            <a:off x="1475349" y="180255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7" name="Straight Arrow Connector 6">
            <a:extLst>
              <a:ext uri="{FF2B5EF4-FFF2-40B4-BE49-F238E27FC236}">
                <a16:creationId xmlns:a16="http://schemas.microsoft.com/office/drawing/2014/main" id="{4A65616F-6F7E-7A46-83EE-08E67ADCCCE5}"/>
              </a:ext>
            </a:extLst>
          </p:cNvPr>
          <p:cNvCxnSpPr>
            <a:cxnSpLocks/>
            <a:endCxn id="16" idx="1"/>
          </p:cNvCxnSpPr>
          <p:nvPr/>
        </p:nvCxnSpPr>
        <p:spPr>
          <a:xfrm flipV="1">
            <a:off x="2157796" y="2360495"/>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208375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156983" y="2152294"/>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a:endCxn id="6" idx="1"/>
          </p:cNvCxnSpPr>
          <p:nvPr/>
        </p:nvCxnSpPr>
        <p:spPr>
          <a:xfrm>
            <a:off x="1143002" y="2368854"/>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CA8437A9-5081-F143-9C95-AFCF277A4CC0}"/>
              </a:ext>
            </a:extLst>
          </p:cNvPr>
          <p:cNvSpPr/>
          <p:nvPr/>
        </p:nvSpPr>
        <p:spPr>
          <a:xfrm>
            <a:off x="5235496" y="18074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a:endCxn id="23" idx="1"/>
          </p:cNvCxnSpPr>
          <p:nvPr/>
        </p:nvCxnSpPr>
        <p:spPr>
          <a:xfrm flipV="1">
            <a:off x="5917943" y="2334989"/>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059520" y="20886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3922925" y="21296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20" name="Rectangle 19">
            <a:extLst>
              <a:ext uri="{FF2B5EF4-FFF2-40B4-BE49-F238E27FC236}">
                <a16:creationId xmlns:a16="http://schemas.microsoft.com/office/drawing/2014/main" id="{D3C08A0B-BDC5-B343-92C2-09ABCE148DDF}"/>
              </a:ext>
            </a:extLst>
          </p:cNvPr>
          <p:cNvSpPr/>
          <p:nvPr/>
        </p:nvSpPr>
        <p:spPr>
          <a:xfrm>
            <a:off x="9378704" y="1768689"/>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2613959"/>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2049893"/>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066133" y="2104156"/>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7" name="Straight Arrow Connector 26">
            <a:extLst>
              <a:ext uri="{FF2B5EF4-FFF2-40B4-BE49-F238E27FC236}">
                <a16:creationId xmlns:a16="http://schemas.microsoft.com/office/drawing/2014/main" id="{64F67899-2548-124B-AA7A-AA5A0C6926FF}"/>
              </a:ext>
            </a:extLst>
          </p:cNvPr>
          <p:cNvCxnSpPr>
            <a:cxnSpLocks/>
          </p:cNvCxnSpPr>
          <p:nvPr/>
        </p:nvCxnSpPr>
        <p:spPr>
          <a:xfrm>
            <a:off x="4903149" y="238312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48855C7-C7E8-0147-8A92-8B7A7674A0C2}"/>
              </a:ext>
            </a:extLst>
          </p:cNvPr>
          <p:cNvCxnSpPr>
            <a:cxnSpLocks/>
          </p:cNvCxnSpPr>
          <p:nvPr/>
        </p:nvCxnSpPr>
        <p:spPr>
          <a:xfrm>
            <a:off x="9046357" y="233498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7C13136-D182-6D4B-A710-531BB7EBCD7D}"/>
              </a:ext>
            </a:extLst>
          </p:cNvPr>
          <p:cNvSpPr txBox="1"/>
          <p:nvPr/>
        </p:nvSpPr>
        <p:spPr>
          <a:xfrm>
            <a:off x="3922925" y="3359288"/>
            <a:ext cx="3906839" cy="369332"/>
          </a:xfrm>
          <a:prstGeom prst="rect">
            <a:avLst/>
          </a:prstGeom>
          <a:noFill/>
        </p:spPr>
        <p:txBody>
          <a:bodyPr wrap="none" rtlCol="0">
            <a:spAutoFit/>
          </a:bodyPr>
          <a:lstStyle/>
          <a:p>
            <a:r>
              <a:rPr lang="en-CA" dirty="0">
                <a:solidFill>
                  <a:srgbClr val="FFFFFF"/>
                </a:solidFill>
                <a:latin typeface="Courier" pitchFamily="2" charset="0"/>
              </a:rPr>
              <a:t>Insert </a:t>
            </a:r>
            <a:r>
              <a:rPr lang="en-CA" dirty="0" err="1">
                <a:solidFill>
                  <a:srgbClr val="FFFFFF"/>
                </a:solidFill>
                <a:latin typeface="Courier" pitchFamily="2" charset="0"/>
              </a:rPr>
              <a:t>new_node</a:t>
            </a:r>
            <a:r>
              <a:rPr lang="en-CA" dirty="0">
                <a:solidFill>
                  <a:srgbClr val="FFFFFF"/>
                </a:solidFill>
                <a:latin typeface="Courier" pitchFamily="2" charset="0"/>
              </a:rPr>
              <a:t> after node1</a:t>
            </a:r>
          </a:p>
        </p:txBody>
      </p:sp>
      <p:sp>
        <p:nvSpPr>
          <p:cNvPr id="33" name="Rectangle 32">
            <a:extLst>
              <a:ext uri="{FF2B5EF4-FFF2-40B4-BE49-F238E27FC236}">
                <a16:creationId xmlns:a16="http://schemas.microsoft.com/office/drawing/2014/main" id="{762FC4CA-6487-F444-8F6E-AE569B16AD74}"/>
              </a:ext>
            </a:extLst>
          </p:cNvPr>
          <p:cNvSpPr/>
          <p:nvPr/>
        </p:nvSpPr>
        <p:spPr>
          <a:xfrm>
            <a:off x="1475349" y="4063771"/>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4" name="Straight Arrow Connector 33">
            <a:extLst>
              <a:ext uri="{FF2B5EF4-FFF2-40B4-BE49-F238E27FC236}">
                <a16:creationId xmlns:a16="http://schemas.microsoft.com/office/drawing/2014/main" id="{6CD80390-B7B6-EC42-AF10-AD2096598A57}"/>
              </a:ext>
            </a:extLst>
          </p:cNvPr>
          <p:cNvCxnSpPr>
            <a:cxnSpLocks/>
          </p:cNvCxnSpPr>
          <p:nvPr/>
        </p:nvCxnSpPr>
        <p:spPr>
          <a:xfrm flipH="1">
            <a:off x="1306359" y="4913964"/>
            <a:ext cx="993014" cy="821494"/>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CB8260E2-F76B-E342-A32B-E97D80A91536}"/>
              </a:ext>
            </a:extLst>
          </p:cNvPr>
          <p:cNvCxnSpPr>
            <a:cxnSpLocks/>
          </p:cNvCxnSpPr>
          <p:nvPr/>
        </p:nvCxnSpPr>
        <p:spPr>
          <a:xfrm>
            <a:off x="2299373" y="4344975"/>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697A5C31-F2C8-4A4E-BFEA-D02FD3FB82F4}"/>
              </a:ext>
            </a:extLst>
          </p:cNvPr>
          <p:cNvSpPr txBox="1"/>
          <p:nvPr/>
        </p:nvSpPr>
        <p:spPr>
          <a:xfrm>
            <a:off x="156983" y="4413511"/>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37" name="Straight Arrow Connector 36">
            <a:extLst>
              <a:ext uri="{FF2B5EF4-FFF2-40B4-BE49-F238E27FC236}">
                <a16:creationId xmlns:a16="http://schemas.microsoft.com/office/drawing/2014/main" id="{D129FAE6-05D1-964A-8BF6-0EB9667C7491}"/>
              </a:ext>
            </a:extLst>
          </p:cNvPr>
          <p:cNvCxnSpPr>
            <a:cxnSpLocks/>
            <a:endCxn id="33" idx="1"/>
          </p:cNvCxnSpPr>
          <p:nvPr/>
        </p:nvCxnSpPr>
        <p:spPr>
          <a:xfrm>
            <a:off x="1143002" y="4630071"/>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9BDC98E3-4424-694B-89A8-EBAD728BE19E}"/>
              </a:ext>
            </a:extLst>
          </p:cNvPr>
          <p:cNvSpPr/>
          <p:nvPr/>
        </p:nvSpPr>
        <p:spPr>
          <a:xfrm>
            <a:off x="5235496" y="406869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9" name="Straight Arrow Connector 38">
            <a:extLst>
              <a:ext uri="{FF2B5EF4-FFF2-40B4-BE49-F238E27FC236}">
                <a16:creationId xmlns:a16="http://schemas.microsoft.com/office/drawing/2014/main" id="{8F71398B-3DF8-2644-9434-927A088C605D}"/>
              </a:ext>
            </a:extLst>
          </p:cNvPr>
          <p:cNvCxnSpPr>
            <a:cxnSpLocks/>
            <a:endCxn id="45" idx="1"/>
          </p:cNvCxnSpPr>
          <p:nvPr/>
        </p:nvCxnSpPr>
        <p:spPr>
          <a:xfrm flipV="1">
            <a:off x="5917943" y="4596206"/>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CA792B8E-F48C-6E44-9020-A0CDA1A08C69}"/>
              </a:ext>
            </a:extLst>
          </p:cNvPr>
          <p:cNvCxnSpPr>
            <a:cxnSpLocks/>
          </p:cNvCxnSpPr>
          <p:nvPr/>
        </p:nvCxnSpPr>
        <p:spPr>
          <a:xfrm>
            <a:off x="6059520" y="434989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FD1484D5-EFA2-DA4D-9E59-6B955BCCC5C7}"/>
              </a:ext>
            </a:extLst>
          </p:cNvPr>
          <p:cNvSpPr txBox="1"/>
          <p:nvPr/>
        </p:nvSpPr>
        <p:spPr>
          <a:xfrm>
            <a:off x="3922925" y="4390879"/>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42" name="Rectangle 41">
            <a:extLst>
              <a:ext uri="{FF2B5EF4-FFF2-40B4-BE49-F238E27FC236}">
                <a16:creationId xmlns:a16="http://schemas.microsoft.com/office/drawing/2014/main" id="{9D9D3453-D245-7742-BAA8-FB84209855D4}"/>
              </a:ext>
            </a:extLst>
          </p:cNvPr>
          <p:cNvSpPr/>
          <p:nvPr/>
        </p:nvSpPr>
        <p:spPr>
          <a:xfrm>
            <a:off x="9378704" y="4029906"/>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43" name="Straight Arrow Connector 42">
            <a:extLst>
              <a:ext uri="{FF2B5EF4-FFF2-40B4-BE49-F238E27FC236}">
                <a16:creationId xmlns:a16="http://schemas.microsoft.com/office/drawing/2014/main" id="{4AD67E53-B101-F841-9C75-55FE98E6B5EA}"/>
              </a:ext>
            </a:extLst>
          </p:cNvPr>
          <p:cNvCxnSpPr>
            <a:cxnSpLocks/>
          </p:cNvCxnSpPr>
          <p:nvPr/>
        </p:nvCxnSpPr>
        <p:spPr>
          <a:xfrm>
            <a:off x="10092147" y="4875176"/>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8C698829-30F4-F846-BAF5-0AC445EEF088}"/>
              </a:ext>
            </a:extLst>
          </p:cNvPr>
          <p:cNvCxnSpPr>
            <a:cxnSpLocks/>
          </p:cNvCxnSpPr>
          <p:nvPr/>
        </p:nvCxnSpPr>
        <p:spPr>
          <a:xfrm>
            <a:off x="10202728" y="4311110"/>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13589D67-E87E-2441-975C-BE90186755A6}"/>
              </a:ext>
            </a:extLst>
          </p:cNvPr>
          <p:cNvSpPr txBox="1"/>
          <p:nvPr/>
        </p:nvSpPr>
        <p:spPr>
          <a:xfrm>
            <a:off x="8066133" y="4365373"/>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46" name="Straight Arrow Connector 45">
            <a:extLst>
              <a:ext uri="{FF2B5EF4-FFF2-40B4-BE49-F238E27FC236}">
                <a16:creationId xmlns:a16="http://schemas.microsoft.com/office/drawing/2014/main" id="{2EF4EB59-3730-AB4D-AE98-03F2C558132F}"/>
              </a:ext>
            </a:extLst>
          </p:cNvPr>
          <p:cNvCxnSpPr>
            <a:cxnSpLocks/>
          </p:cNvCxnSpPr>
          <p:nvPr/>
        </p:nvCxnSpPr>
        <p:spPr>
          <a:xfrm>
            <a:off x="4903149" y="4644343"/>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BD3C502-979C-1348-A0C9-0A3E13BB24B4}"/>
              </a:ext>
            </a:extLst>
          </p:cNvPr>
          <p:cNvCxnSpPr>
            <a:cxnSpLocks/>
          </p:cNvCxnSpPr>
          <p:nvPr/>
        </p:nvCxnSpPr>
        <p:spPr>
          <a:xfrm>
            <a:off x="9046357" y="459620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8DE6D918-ED93-C345-9705-309A603B3A2A}"/>
              </a:ext>
            </a:extLst>
          </p:cNvPr>
          <p:cNvSpPr txBox="1"/>
          <p:nvPr/>
        </p:nvSpPr>
        <p:spPr>
          <a:xfrm>
            <a:off x="34132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49" name="Straight Arrow Connector 48">
            <a:extLst>
              <a:ext uri="{FF2B5EF4-FFF2-40B4-BE49-F238E27FC236}">
                <a16:creationId xmlns:a16="http://schemas.microsoft.com/office/drawing/2014/main" id="{1A39A65A-25F0-434D-B663-EA9A894B2A49}"/>
              </a:ext>
            </a:extLst>
          </p:cNvPr>
          <p:cNvCxnSpPr>
            <a:cxnSpLocks/>
          </p:cNvCxnSpPr>
          <p:nvPr/>
        </p:nvCxnSpPr>
        <p:spPr>
          <a:xfrm>
            <a:off x="80235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732D113E-A3D2-6F49-ABBB-C710EC1B81B5}"/>
              </a:ext>
            </a:extLst>
          </p:cNvPr>
          <p:cNvSpPr txBox="1"/>
          <p:nvPr/>
        </p:nvSpPr>
        <p:spPr>
          <a:xfrm>
            <a:off x="341328" y="3565285"/>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52" name="Straight Arrow Connector 51">
            <a:extLst>
              <a:ext uri="{FF2B5EF4-FFF2-40B4-BE49-F238E27FC236}">
                <a16:creationId xmlns:a16="http://schemas.microsoft.com/office/drawing/2014/main" id="{138B3820-6D1C-044A-85CE-17050D0ED6EA}"/>
              </a:ext>
            </a:extLst>
          </p:cNvPr>
          <p:cNvCxnSpPr>
            <a:cxnSpLocks/>
          </p:cNvCxnSpPr>
          <p:nvPr/>
        </p:nvCxnSpPr>
        <p:spPr>
          <a:xfrm>
            <a:off x="798645" y="3967240"/>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5C2C4F22-AEEB-A642-BEAD-25D9479ACF80}"/>
              </a:ext>
            </a:extLst>
          </p:cNvPr>
          <p:cNvSpPr txBox="1"/>
          <p:nvPr/>
        </p:nvSpPr>
        <p:spPr>
          <a:xfrm>
            <a:off x="825047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6" name="Straight Arrow Connector 55">
            <a:extLst>
              <a:ext uri="{FF2B5EF4-FFF2-40B4-BE49-F238E27FC236}">
                <a16:creationId xmlns:a16="http://schemas.microsoft.com/office/drawing/2014/main" id="{B399EDDB-A6B7-DF48-BE15-CA09CD9BE582}"/>
              </a:ext>
            </a:extLst>
          </p:cNvPr>
          <p:cNvCxnSpPr>
            <a:cxnSpLocks/>
          </p:cNvCxnSpPr>
          <p:nvPr/>
        </p:nvCxnSpPr>
        <p:spPr>
          <a:xfrm>
            <a:off x="871150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157BB8ED-C134-784C-9117-A310BD98E6D7}"/>
              </a:ext>
            </a:extLst>
          </p:cNvPr>
          <p:cNvSpPr txBox="1"/>
          <p:nvPr/>
        </p:nvSpPr>
        <p:spPr>
          <a:xfrm>
            <a:off x="8250479" y="3569805"/>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8" name="Straight Arrow Connector 57">
            <a:extLst>
              <a:ext uri="{FF2B5EF4-FFF2-40B4-BE49-F238E27FC236}">
                <a16:creationId xmlns:a16="http://schemas.microsoft.com/office/drawing/2014/main" id="{16DCF92C-019C-F44F-A399-C788663EF522}"/>
              </a:ext>
            </a:extLst>
          </p:cNvPr>
          <p:cNvCxnSpPr>
            <a:cxnSpLocks/>
          </p:cNvCxnSpPr>
          <p:nvPr/>
        </p:nvCxnSpPr>
        <p:spPr>
          <a:xfrm>
            <a:off x="8711502" y="3927954"/>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Rectangle 59">
            <a:extLst>
              <a:ext uri="{FF2B5EF4-FFF2-40B4-BE49-F238E27FC236}">
                <a16:creationId xmlns:a16="http://schemas.microsoft.com/office/drawing/2014/main" id="{B7105E65-0402-FA47-A49B-F8F167FA0BC8}"/>
              </a:ext>
            </a:extLst>
          </p:cNvPr>
          <p:cNvSpPr/>
          <p:nvPr/>
        </p:nvSpPr>
        <p:spPr>
          <a:xfrm>
            <a:off x="2290174" y="5391631"/>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61" name="Straight Arrow Connector 60">
            <a:extLst>
              <a:ext uri="{FF2B5EF4-FFF2-40B4-BE49-F238E27FC236}">
                <a16:creationId xmlns:a16="http://schemas.microsoft.com/office/drawing/2014/main" id="{DE15D5E1-4FE9-D148-BA72-2C6B65CDFF84}"/>
              </a:ext>
            </a:extLst>
          </p:cNvPr>
          <p:cNvCxnSpPr>
            <a:cxnSpLocks/>
          </p:cNvCxnSpPr>
          <p:nvPr/>
        </p:nvCxnSpPr>
        <p:spPr>
          <a:xfrm flipV="1">
            <a:off x="2972621" y="4852544"/>
            <a:ext cx="950304" cy="1384357"/>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5C642516-6BE8-0A47-80EE-AFB982C6A68F}"/>
              </a:ext>
            </a:extLst>
          </p:cNvPr>
          <p:cNvCxnSpPr>
            <a:cxnSpLocks/>
          </p:cNvCxnSpPr>
          <p:nvPr/>
        </p:nvCxnSpPr>
        <p:spPr>
          <a:xfrm>
            <a:off x="3114198" y="5672835"/>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32608E31-5E4C-6D43-B4A1-5EB6B61297EE}"/>
              </a:ext>
            </a:extLst>
          </p:cNvPr>
          <p:cNvSpPr txBox="1"/>
          <p:nvPr/>
        </p:nvSpPr>
        <p:spPr>
          <a:xfrm>
            <a:off x="341328" y="5762671"/>
            <a:ext cx="1659429" cy="461665"/>
          </a:xfrm>
          <a:prstGeom prst="rect">
            <a:avLst/>
          </a:prstGeom>
          <a:noFill/>
        </p:spPr>
        <p:txBody>
          <a:bodyPr wrap="none" rtlCol="0">
            <a:spAutoFit/>
          </a:bodyPr>
          <a:lstStyle/>
          <a:p>
            <a:r>
              <a:rPr lang="en-CA" sz="2400" b="1" dirty="0" err="1">
                <a:solidFill>
                  <a:srgbClr val="00FF00"/>
                </a:solidFill>
                <a:latin typeface="Courier" pitchFamily="2" charset="0"/>
              </a:rPr>
              <a:t>new_node</a:t>
            </a:r>
            <a:endParaRPr lang="en-CA" sz="2400" b="1" dirty="0">
              <a:solidFill>
                <a:srgbClr val="00FF00"/>
              </a:solidFill>
              <a:latin typeface="Courier" pitchFamily="2" charset="0"/>
            </a:endParaRPr>
          </a:p>
        </p:txBody>
      </p:sp>
      <p:cxnSp>
        <p:nvCxnSpPr>
          <p:cNvPr id="64" name="Straight Arrow Connector 63">
            <a:extLst>
              <a:ext uri="{FF2B5EF4-FFF2-40B4-BE49-F238E27FC236}">
                <a16:creationId xmlns:a16="http://schemas.microsoft.com/office/drawing/2014/main" id="{A9B40318-7D73-ED45-A7BD-D233B6A54710}"/>
              </a:ext>
            </a:extLst>
          </p:cNvPr>
          <p:cNvCxnSpPr>
            <a:cxnSpLocks/>
          </p:cNvCxnSpPr>
          <p:nvPr/>
        </p:nvCxnSpPr>
        <p:spPr>
          <a:xfrm>
            <a:off x="1952032" y="6016135"/>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0177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255105" y="1903610"/>
            <a:ext cx="6993835" cy="3766793"/>
          </a:xfrm>
        </p:spPr>
        <p:txBody>
          <a:bodyPr>
            <a:normAutofit/>
          </a:bodyPr>
          <a:lstStyle/>
          <a:p>
            <a:r>
              <a:rPr lang="en-US" b="1" dirty="0"/>
              <a:t>Lecture </a:t>
            </a:r>
            <a:r>
              <a:rPr lang="en-US" b="1" dirty="0">
                <a:solidFill>
                  <a:schemeClr val="accent1"/>
                </a:solidFill>
              </a:rPr>
              <a:t>11.1</a:t>
            </a:r>
          </a:p>
          <a:p>
            <a:pPr lvl="1"/>
            <a:r>
              <a:rPr lang="en-US" dirty="0"/>
              <a:t>More OOP! Encapsulation and Examples</a:t>
            </a:r>
          </a:p>
          <a:p>
            <a:r>
              <a:rPr lang="en-US" b="1" dirty="0"/>
              <a:t>Lecture </a:t>
            </a:r>
            <a:r>
              <a:rPr lang="en-US" b="1" dirty="0">
                <a:solidFill>
                  <a:schemeClr val="accent1"/>
                </a:solidFill>
              </a:rPr>
              <a:t>11.2</a:t>
            </a:r>
          </a:p>
          <a:p>
            <a:pPr lvl="1"/>
            <a:r>
              <a:rPr lang="en-US" b="1" dirty="0"/>
              <a:t>Advanced Data Structures: Linked Lists</a:t>
            </a:r>
          </a:p>
          <a:p>
            <a:r>
              <a:rPr lang="en-US" b="1" dirty="0"/>
              <a:t>Lecture </a:t>
            </a:r>
            <a:r>
              <a:rPr lang="en-US" b="1" dirty="0">
                <a:solidFill>
                  <a:schemeClr val="accent1"/>
                </a:solidFill>
              </a:rPr>
              <a:t>11.3</a:t>
            </a:r>
          </a:p>
          <a:p>
            <a:pPr lvl="1"/>
            <a:r>
              <a:rPr lang="en-US" dirty="0"/>
              <a:t>Design Problem! Gaussian Elimination</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A869-6F66-4B4A-8C31-4378981CC338}"/>
              </a:ext>
            </a:extLst>
          </p:cNvPr>
          <p:cNvSpPr>
            <a:spLocks noGrp="1"/>
          </p:cNvSpPr>
          <p:nvPr>
            <p:ph type="title"/>
          </p:nvPr>
        </p:nvSpPr>
        <p:spPr/>
        <p:txBody>
          <a:bodyPr>
            <a:normAutofit fontScale="90000"/>
          </a:bodyPr>
          <a:lstStyle/>
          <a:p>
            <a:r>
              <a:rPr lang="en-CA" dirty="0"/>
              <a:t>Efficient Insertion</a:t>
            </a:r>
          </a:p>
        </p:txBody>
      </p:sp>
      <p:pic>
        <p:nvPicPr>
          <p:cNvPr id="4" name="Picture 3">
            <a:extLst>
              <a:ext uri="{FF2B5EF4-FFF2-40B4-BE49-F238E27FC236}">
                <a16:creationId xmlns:a16="http://schemas.microsoft.com/office/drawing/2014/main" id="{B601DD47-F2E4-0740-9B14-1BDD197ECBF4}"/>
              </a:ext>
            </a:extLst>
          </p:cNvPr>
          <p:cNvPicPr/>
          <p:nvPr/>
        </p:nvPicPr>
        <p:blipFill rotWithShape="1">
          <a:blip r:embed="rId2"/>
          <a:srcRect b="11539"/>
          <a:stretch/>
        </p:blipFill>
        <p:spPr>
          <a:xfrm>
            <a:off x="397565" y="2126974"/>
            <a:ext cx="11396870" cy="3558207"/>
          </a:xfrm>
          <a:prstGeom prst="rect">
            <a:avLst/>
          </a:prstGeom>
        </p:spPr>
      </p:pic>
    </p:spTree>
    <p:extLst>
      <p:ext uri="{BB962C8B-B14F-4D97-AF65-F5344CB8AC3E}">
        <p14:creationId xmlns:p14="http://schemas.microsoft.com/office/powerpoint/2010/main" val="197691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Deletion</a:t>
            </a:r>
          </a:p>
        </p:txBody>
      </p:sp>
      <p:graphicFrame>
        <p:nvGraphicFramePr>
          <p:cNvPr id="25" name="Content Placeholder 3">
            <a:extLst>
              <a:ext uri="{FF2B5EF4-FFF2-40B4-BE49-F238E27FC236}">
                <a16:creationId xmlns:a16="http://schemas.microsoft.com/office/drawing/2014/main" id="{D6CC4FC8-B99A-2449-A6FD-ACC6E06A7219}"/>
              </a:ext>
            </a:extLst>
          </p:cNvPr>
          <p:cNvGraphicFramePr>
            <a:graphicFrameLocks/>
          </p:cNvGraphicFramePr>
          <p:nvPr/>
        </p:nvGraphicFramePr>
        <p:xfrm>
          <a:off x="1856018" y="1567191"/>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graphicFrame>
        <p:nvGraphicFramePr>
          <p:cNvPr id="26" name="Content Placeholder 3">
            <a:extLst>
              <a:ext uri="{FF2B5EF4-FFF2-40B4-BE49-F238E27FC236}">
                <a16:creationId xmlns:a16="http://schemas.microsoft.com/office/drawing/2014/main" id="{B56BACB7-C64F-B94A-92D9-E208550662DB}"/>
              </a:ext>
            </a:extLst>
          </p:cNvPr>
          <p:cNvGraphicFramePr>
            <a:graphicFrameLocks/>
          </p:cNvGraphicFramePr>
          <p:nvPr>
            <p:extLst>
              <p:ext uri="{D42A27DB-BD31-4B8C-83A1-F6EECF244321}">
                <p14:modId xmlns:p14="http://schemas.microsoft.com/office/powerpoint/2010/main" val="1414694555"/>
              </p:ext>
            </p:extLst>
          </p:nvPr>
        </p:nvGraphicFramePr>
        <p:xfrm>
          <a:off x="1856018" y="2641574"/>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item2</a:t>
                      </a:r>
                    </a:p>
                  </a:txBody>
                  <a:tcPr anchor="ctr">
                    <a:solidFill>
                      <a:srgbClr val="FF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sp>
        <p:nvSpPr>
          <p:cNvPr id="27" name="TextBox 26">
            <a:extLst>
              <a:ext uri="{FF2B5EF4-FFF2-40B4-BE49-F238E27FC236}">
                <a16:creationId xmlns:a16="http://schemas.microsoft.com/office/drawing/2014/main" id="{06EB3E9D-526C-1447-A7EF-59FF38F99D42}"/>
              </a:ext>
            </a:extLst>
          </p:cNvPr>
          <p:cNvSpPr txBox="1"/>
          <p:nvPr/>
        </p:nvSpPr>
        <p:spPr>
          <a:xfrm>
            <a:off x="2856327" y="2090563"/>
            <a:ext cx="3079689" cy="369332"/>
          </a:xfrm>
          <a:prstGeom prst="rect">
            <a:avLst/>
          </a:prstGeom>
          <a:noFill/>
        </p:spPr>
        <p:txBody>
          <a:bodyPr wrap="none" rtlCol="0">
            <a:spAutoFit/>
          </a:bodyPr>
          <a:lstStyle/>
          <a:p>
            <a:r>
              <a:rPr lang="en-CA" dirty="0" err="1">
                <a:solidFill>
                  <a:srgbClr val="FFFFFF"/>
                </a:solidFill>
                <a:latin typeface="Courier" pitchFamily="2" charset="0"/>
              </a:rPr>
              <a:t>my_list.remove</a:t>
            </a:r>
            <a:r>
              <a:rPr lang="en-CA" dirty="0">
                <a:solidFill>
                  <a:srgbClr val="FFFFFF"/>
                </a:solidFill>
                <a:latin typeface="Courier" pitchFamily="2" charset="0"/>
              </a:rPr>
              <a:t>(item2)</a:t>
            </a:r>
          </a:p>
        </p:txBody>
      </p:sp>
      <p:sp>
        <p:nvSpPr>
          <p:cNvPr id="28" name="TextBox 27">
            <a:extLst>
              <a:ext uri="{FF2B5EF4-FFF2-40B4-BE49-F238E27FC236}">
                <a16:creationId xmlns:a16="http://schemas.microsoft.com/office/drawing/2014/main" id="{29B2A2C2-B52B-D448-99F5-8C1A1754C72C}"/>
              </a:ext>
            </a:extLst>
          </p:cNvPr>
          <p:cNvSpPr txBox="1"/>
          <p:nvPr/>
        </p:nvSpPr>
        <p:spPr>
          <a:xfrm>
            <a:off x="589173" y="1610925"/>
            <a:ext cx="1149674" cy="369332"/>
          </a:xfrm>
          <a:prstGeom prst="rect">
            <a:avLst/>
          </a:prstGeom>
          <a:noFill/>
        </p:spPr>
        <p:txBody>
          <a:bodyPr wrap="none" rtlCol="0">
            <a:spAutoFit/>
          </a:bodyPr>
          <a:lstStyle/>
          <a:p>
            <a:r>
              <a:rPr lang="en-CA" dirty="0" err="1">
                <a:solidFill>
                  <a:srgbClr val="FFFFFF"/>
                </a:solidFill>
                <a:latin typeface="Courier" pitchFamily="2" charset="0"/>
              </a:rPr>
              <a:t>my_list</a:t>
            </a:r>
            <a:endParaRPr lang="en-CA" dirty="0">
              <a:solidFill>
                <a:srgbClr val="FFFFFF"/>
              </a:solidFill>
              <a:latin typeface="Courier" pitchFamily="2" charset="0"/>
            </a:endParaRPr>
          </a:p>
        </p:txBody>
      </p:sp>
      <p:graphicFrame>
        <p:nvGraphicFramePr>
          <p:cNvPr id="30" name="Content Placeholder 3">
            <a:extLst>
              <a:ext uri="{FF2B5EF4-FFF2-40B4-BE49-F238E27FC236}">
                <a16:creationId xmlns:a16="http://schemas.microsoft.com/office/drawing/2014/main" id="{37884A45-25F3-2B44-9CD7-048BCA8C4944}"/>
              </a:ext>
            </a:extLst>
          </p:cNvPr>
          <p:cNvGraphicFramePr>
            <a:graphicFrameLocks/>
          </p:cNvGraphicFramePr>
          <p:nvPr>
            <p:extLst>
              <p:ext uri="{D42A27DB-BD31-4B8C-83A1-F6EECF244321}">
                <p14:modId xmlns:p14="http://schemas.microsoft.com/office/powerpoint/2010/main" val="2791875480"/>
              </p:ext>
            </p:extLst>
          </p:nvPr>
        </p:nvGraphicFramePr>
        <p:xfrm>
          <a:off x="1856018" y="3131797"/>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0467929"/>
                    </a:ext>
                  </a:extLst>
                </a:gridCol>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endParaRPr lang="en-CA" dirty="0">
                        <a:solidFill>
                          <a:schemeClr val="bg1"/>
                        </a:solidFill>
                        <a:latin typeface="Courier" pitchFamily="2" charset="0"/>
                      </a:endParaRPr>
                    </a:p>
                  </a:txBody>
                  <a:tcPr anchor="ctr">
                    <a:solidFill>
                      <a:srgbClr val="FF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cxnSp>
        <p:nvCxnSpPr>
          <p:cNvPr id="33" name="Straight Arrow Connector 32">
            <a:extLst>
              <a:ext uri="{FF2B5EF4-FFF2-40B4-BE49-F238E27FC236}">
                <a16:creationId xmlns:a16="http://schemas.microsoft.com/office/drawing/2014/main" id="{3CAA244F-0E7D-3249-8AA6-29626567A390}"/>
              </a:ext>
            </a:extLst>
          </p:cNvPr>
          <p:cNvCxnSpPr>
            <a:cxnSpLocks/>
          </p:cNvCxnSpPr>
          <p:nvPr/>
        </p:nvCxnSpPr>
        <p:spPr>
          <a:xfrm flipH="1">
            <a:off x="4682435" y="3362630"/>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4A04C5EF-5520-774E-8B96-131901D7332C}"/>
              </a:ext>
            </a:extLst>
          </p:cNvPr>
          <p:cNvCxnSpPr>
            <a:cxnSpLocks/>
          </p:cNvCxnSpPr>
          <p:nvPr/>
        </p:nvCxnSpPr>
        <p:spPr>
          <a:xfrm flipH="1">
            <a:off x="6300405" y="3365352"/>
            <a:ext cx="51807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36" name="Content Placeholder 3">
            <a:extLst>
              <a:ext uri="{FF2B5EF4-FFF2-40B4-BE49-F238E27FC236}">
                <a16:creationId xmlns:a16="http://schemas.microsoft.com/office/drawing/2014/main" id="{0B9FD872-E531-9D45-B1DF-65F72E511A07}"/>
              </a:ext>
            </a:extLst>
          </p:cNvPr>
          <p:cNvGraphicFramePr>
            <a:graphicFrameLocks/>
          </p:cNvGraphicFramePr>
          <p:nvPr>
            <p:extLst>
              <p:ext uri="{D42A27DB-BD31-4B8C-83A1-F6EECF244321}">
                <p14:modId xmlns:p14="http://schemas.microsoft.com/office/powerpoint/2010/main" val="883619707"/>
              </p:ext>
            </p:extLst>
          </p:nvPr>
        </p:nvGraphicFramePr>
        <p:xfrm>
          <a:off x="1856018" y="3622020"/>
          <a:ext cx="6339832"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gridCol w="1584958">
                  <a:extLst>
                    <a:ext uri="{9D8B030D-6E8A-4147-A177-3AD203B41FA5}">
                      <a16:colId xmlns:a16="http://schemas.microsoft.com/office/drawing/2014/main" val="19812369"/>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tc>
                  <a:txBody>
                    <a:bodyPr/>
                    <a:lstStyle/>
                    <a:p>
                      <a:pPr algn="ctr"/>
                      <a:endParaRPr lang="en-CA" dirty="0">
                        <a:solidFill>
                          <a:schemeClr val="bg1"/>
                        </a:solidFill>
                        <a:latin typeface="Courier" pitchFamily="2" charset="0"/>
                      </a:endParaRPr>
                    </a:p>
                  </a:txBody>
                  <a:tcPr anchor="ctr">
                    <a:solidFill>
                      <a:srgbClr val="FFFF00"/>
                    </a:solidFill>
                  </a:tcPr>
                </a:tc>
                <a:extLst>
                  <a:ext uri="{0D108BD9-81ED-4DB2-BD59-A6C34878D82A}">
                    <a16:rowId xmlns:a16="http://schemas.microsoft.com/office/drawing/2014/main" val="1961795028"/>
                  </a:ext>
                </a:extLst>
              </a:tr>
            </a:tbl>
          </a:graphicData>
        </a:graphic>
      </p:graphicFrame>
      <p:cxnSp>
        <p:nvCxnSpPr>
          <p:cNvPr id="39" name="Straight Arrow Connector 38">
            <a:extLst>
              <a:ext uri="{FF2B5EF4-FFF2-40B4-BE49-F238E27FC236}">
                <a16:creationId xmlns:a16="http://schemas.microsoft.com/office/drawing/2014/main" id="{024A1A79-1482-3349-B415-F16857989269}"/>
              </a:ext>
            </a:extLst>
          </p:cNvPr>
          <p:cNvCxnSpPr>
            <a:cxnSpLocks/>
          </p:cNvCxnSpPr>
          <p:nvPr/>
        </p:nvCxnSpPr>
        <p:spPr>
          <a:xfrm flipH="1">
            <a:off x="4617866" y="2459895"/>
            <a:ext cx="660773" cy="29001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6984791D-077C-F347-80F3-B1FED89D235B}"/>
              </a:ext>
            </a:extLst>
          </p:cNvPr>
          <p:cNvSpPr txBox="1"/>
          <p:nvPr/>
        </p:nvSpPr>
        <p:spPr>
          <a:xfrm>
            <a:off x="8422304" y="3798008"/>
            <a:ext cx="3147500" cy="646331"/>
          </a:xfrm>
          <a:prstGeom prst="rect">
            <a:avLst/>
          </a:prstGeom>
          <a:noFill/>
        </p:spPr>
        <p:txBody>
          <a:bodyPr wrap="square" rtlCol="0">
            <a:spAutoFit/>
          </a:bodyPr>
          <a:lstStyle/>
          <a:p>
            <a:r>
              <a:rPr lang="en-CA" dirty="0">
                <a:solidFill>
                  <a:srgbClr val="FFFFFF"/>
                </a:solidFill>
              </a:rPr>
              <a:t># of operations proportional to length of list</a:t>
            </a:r>
          </a:p>
        </p:txBody>
      </p:sp>
      <p:pic>
        <p:nvPicPr>
          <p:cNvPr id="45" name="Picture 4" descr="Hundreds line up for rapid tests on last day of handout at Union Station |  CityNews Toronto">
            <a:extLst>
              <a:ext uri="{FF2B5EF4-FFF2-40B4-BE49-F238E27FC236}">
                <a16:creationId xmlns:a16="http://schemas.microsoft.com/office/drawing/2014/main" id="{3FD66226-F85E-AE40-99FC-FB49E2F15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172" y="4642222"/>
            <a:ext cx="3399656" cy="1913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ontent Placeholder 3">
            <a:extLst>
              <a:ext uri="{FF2B5EF4-FFF2-40B4-BE49-F238E27FC236}">
                <a16:creationId xmlns:a16="http://schemas.microsoft.com/office/drawing/2014/main" id="{DCCFAAF2-7199-A64D-94A6-33EEC51C023D}"/>
              </a:ext>
            </a:extLst>
          </p:cNvPr>
          <p:cNvGraphicFramePr>
            <a:graphicFrameLocks/>
          </p:cNvGraphicFramePr>
          <p:nvPr>
            <p:extLst>
              <p:ext uri="{D42A27DB-BD31-4B8C-83A1-F6EECF244321}">
                <p14:modId xmlns:p14="http://schemas.microsoft.com/office/powerpoint/2010/main" val="3956109038"/>
              </p:ext>
            </p:extLst>
          </p:nvPr>
        </p:nvGraphicFramePr>
        <p:xfrm>
          <a:off x="1856018" y="4112243"/>
          <a:ext cx="4754874" cy="461666"/>
        </p:xfrm>
        <a:graphic>
          <a:graphicData uri="http://schemas.openxmlformats.org/drawingml/2006/table">
            <a:tbl>
              <a:tblPr firstRow="1" bandRow="1">
                <a:tableStyleId>{5C22544A-7EE6-4342-B048-85BDC9FD1C3A}</a:tableStyleId>
              </a:tblPr>
              <a:tblGrid>
                <a:gridCol w="1584958">
                  <a:extLst>
                    <a:ext uri="{9D8B030D-6E8A-4147-A177-3AD203B41FA5}">
                      <a16:colId xmlns:a16="http://schemas.microsoft.com/office/drawing/2014/main" val="2823710076"/>
                    </a:ext>
                  </a:extLst>
                </a:gridCol>
                <a:gridCol w="1584958">
                  <a:extLst>
                    <a:ext uri="{9D8B030D-6E8A-4147-A177-3AD203B41FA5}">
                      <a16:colId xmlns:a16="http://schemas.microsoft.com/office/drawing/2014/main" val="2986384709"/>
                    </a:ext>
                  </a:extLst>
                </a:gridCol>
                <a:gridCol w="1584958">
                  <a:extLst>
                    <a:ext uri="{9D8B030D-6E8A-4147-A177-3AD203B41FA5}">
                      <a16:colId xmlns:a16="http://schemas.microsoft.com/office/drawing/2014/main" val="522770492"/>
                    </a:ext>
                  </a:extLst>
                </a:gridCol>
              </a:tblGrid>
              <a:tr h="461666">
                <a:tc>
                  <a:txBody>
                    <a:bodyPr/>
                    <a:lstStyle/>
                    <a:p>
                      <a:pPr algn="ctr"/>
                      <a:r>
                        <a:rPr lang="en-CA" dirty="0">
                          <a:solidFill>
                            <a:schemeClr val="bg1"/>
                          </a:solidFill>
                          <a:latin typeface="Courier" pitchFamily="2" charset="0"/>
                        </a:rPr>
                        <a:t>item1</a:t>
                      </a:r>
                    </a:p>
                  </a:txBody>
                  <a:tcPr anchor="ctr">
                    <a:solidFill>
                      <a:srgbClr val="00FF00"/>
                    </a:solidFill>
                  </a:tcPr>
                </a:tc>
                <a:tc>
                  <a:txBody>
                    <a:bodyPr/>
                    <a:lstStyle/>
                    <a:p>
                      <a:pPr algn="ctr"/>
                      <a:r>
                        <a:rPr lang="en-CA" dirty="0">
                          <a:solidFill>
                            <a:schemeClr val="bg1"/>
                          </a:solidFill>
                          <a:latin typeface="Courier" pitchFamily="2" charset="0"/>
                        </a:rPr>
                        <a:t>item3</a:t>
                      </a:r>
                    </a:p>
                  </a:txBody>
                  <a:tcPr anchor="ctr">
                    <a:solidFill>
                      <a:srgbClr val="00FF00"/>
                    </a:solidFill>
                  </a:tcPr>
                </a:tc>
                <a:tc>
                  <a:txBody>
                    <a:bodyPr/>
                    <a:lstStyle/>
                    <a:p>
                      <a:pPr algn="ctr"/>
                      <a:r>
                        <a:rPr lang="en-CA" dirty="0">
                          <a:solidFill>
                            <a:schemeClr val="bg1"/>
                          </a:solidFill>
                          <a:latin typeface="Courier" pitchFamily="2" charset="0"/>
                        </a:rPr>
                        <a:t>item4</a:t>
                      </a:r>
                    </a:p>
                  </a:txBody>
                  <a:tcPr anchor="ctr">
                    <a:solidFill>
                      <a:srgbClr val="00FF00"/>
                    </a:solidFill>
                  </a:tcPr>
                </a:tc>
                <a:extLst>
                  <a:ext uri="{0D108BD9-81ED-4DB2-BD59-A6C34878D82A}">
                    <a16:rowId xmlns:a16="http://schemas.microsoft.com/office/drawing/2014/main" val="1961795028"/>
                  </a:ext>
                </a:extLst>
              </a:tr>
            </a:tbl>
          </a:graphicData>
        </a:graphic>
      </p:graphicFrame>
    </p:spTree>
    <p:extLst>
      <p:ext uri="{BB962C8B-B14F-4D97-AF65-F5344CB8AC3E}">
        <p14:creationId xmlns:p14="http://schemas.microsoft.com/office/powerpoint/2010/main" val="398723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Deletion</a:t>
            </a:r>
          </a:p>
        </p:txBody>
      </p:sp>
      <p:sp>
        <p:nvSpPr>
          <p:cNvPr id="6" name="Rectangle 5">
            <a:extLst>
              <a:ext uri="{FF2B5EF4-FFF2-40B4-BE49-F238E27FC236}">
                <a16:creationId xmlns:a16="http://schemas.microsoft.com/office/drawing/2014/main" id="{0BC45B39-7248-7D46-A8DB-FDD05FD59774}"/>
              </a:ext>
            </a:extLst>
          </p:cNvPr>
          <p:cNvSpPr/>
          <p:nvPr/>
        </p:nvSpPr>
        <p:spPr>
          <a:xfrm>
            <a:off x="1475349" y="180255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7" name="Straight Arrow Connector 6">
            <a:extLst>
              <a:ext uri="{FF2B5EF4-FFF2-40B4-BE49-F238E27FC236}">
                <a16:creationId xmlns:a16="http://schemas.microsoft.com/office/drawing/2014/main" id="{4A65616F-6F7E-7A46-83EE-08E67ADCCCE5}"/>
              </a:ext>
            </a:extLst>
          </p:cNvPr>
          <p:cNvCxnSpPr>
            <a:cxnSpLocks/>
            <a:endCxn id="16" idx="1"/>
          </p:cNvCxnSpPr>
          <p:nvPr/>
        </p:nvCxnSpPr>
        <p:spPr>
          <a:xfrm flipV="1">
            <a:off x="2157796" y="2360495"/>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208375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156983" y="2152294"/>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a:endCxn id="6" idx="1"/>
          </p:cNvCxnSpPr>
          <p:nvPr/>
        </p:nvCxnSpPr>
        <p:spPr>
          <a:xfrm>
            <a:off x="1143002" y="2368854"/>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CA8437A9-5081-F143-9C95-AFCF277A4CC0}"/>
              </a:ext>
            </a:extLst>
          </p:cNvPr>
          <p:cNvSpPr/>
          <p:nvPr/>
        </p:nvSpPr>
        <p:spPr>
          <a:xfrm>
            <a:off x="5235496" y="18074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a:endCxn id="23" idx="1"/>
          </p:cNvCxnSpPr>
          <p:nvPr/>
        </p:nvCxnSpPr>
        <p:spPr>
          <a:xfrm flipV="1">
            <a:off x="5917943" y="2334989"/>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059520" y="20886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3922925" y="21296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20" name="Rectangle 19">
            <a:extLst>
              <a:ext uri="{FF2B5EF4-FFF2-40B4-BE49-F238E27FC236}">
                <a16:creationId xmlns:a16="http://schemas.microsoft.com/office/drawing/2014/main" id="{D3C08A0B-BDC5-B343-92C2-09ABCE148DDF}"/>
              </a:ext>
            </a:extLst>
          </p:cNvPr>
          <p:cNvSpPr/>
          <p:nvPr/>
        </p:nvSpPr>
        <p:spPr>
          <a:xfrm>
            <a:off x="9378704" y="1768689"/>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2613959"/>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2049893"/>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066133" y="2104156"/>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7" name="Straight Arrow Connector 26">
            <a:extLst>
              <a:ext uri="{FF2B5EF4-FFF2-40B4-BE49-F238E27FC236}">
                <a16:creationId xmlns:a16="http://schemas.microsoft.com/office/drawing/2014/main" id="{64F67899-2548-124B-AA7A-AA5A0C6926FF}"/>
              </a:ext>
            </a:extLst>
          </p:cNvPr>
          <p:cNvCxnSpPr>
            <a:cxnSpLocks/>
          </p:cNvCxnSpPr>
          <p:nvPr/>
        </p:nvCxnSpPr>
        <p:spPr>
          <a:xfrm>
            <a:off x="4903149" y="238312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48855C7-C7E8-0147-8A92-8B7A7674A0C2}"/>
              </a:ext>
            </a:extLst>
          </p:cNvPr>
          <p:cNvCxnSpPr>
            <a:cxnSpLocks/>
          </p:cNvCxnSpPr>
          <p:nvPr/>
        </p:nvCxnSpPr>
        <p:spPr>
          <a:xfrm>
            <a:off x="9046357" y="233498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7C13136-D182-6D4B-A710-531BB7EBCD7D}"/>
              </a:ext>
            </a:extLst>
          </p:cNvPr>
          <p:cNvSpPr txBox="1"/>
          <p:nvPr/>
        </p:nvSpPr>
        <p:spPr>
          <a:xfrm>
            <a:off x="5456706" y="3917924"/>
            <a:ext cx="1838965" cy="369332"/>
          </a:xfrm>
          <a:prstGeom prst="rect">
            <a:avLst/>
          </a:prstGeom>
          <a:noFill/>
        </p:spPr>
        <p:txBody>
          <a:bodyPr wrap="none" rtlCol="0">
            <a:spAutoFit/>
          </a:bodyPr>
          <a:lstStyle/>
          <a:p>
            <a:r>
              <a:rPr lang="en-CA" dirty="0">
                <a:solidFill>
                  <a:srgbClr val="FFFFFF"/>
                </a:solidFill>
                <a:latin typeface="Courier" pitchFamily="2" charset="0"/>
              </a:rPr>
              <a:t>Delete node2</a:t>
            </a:r>
          </a:p>
        </p:txBody>
      </p:sp>
      <p:sp>
        <p:nvSpPr>
          <p:cNvPr id="48" name="TextBox 47">
            <a:extLst>
              <a:ext uri="{FF2B5EF4-FFF2-40B4-BE49-F238E27FC236}">
                <a16:creationId xmlns:a16="http://schemas.microsoft.com/office/drawing/2014/main" id="{8DE6D918-ED93-C345-9705-309A603B3A2A}"/>
              </a:ext>
            </a:extLst>
          </p:cNvPr>
          <p:cNvSpPr txBox="1"/>
          <p:nvPr/>
        </p:nvSpPr>
        <p:spPr>
          <a:xfrm>
            <a:off x="34132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49" name="Straight Arrow Connector 48">
            <a:extLst>
              <a:ext uri="{FF2B5EF4-FFF2-40B4-BE49-F238E27FC236}">
                <a16:creationId xmlns:a16="http://schemas.microsoft.com/office/drawing/2014/main" id="{1A39A65A-25F0-434D-B663-EA9A894B2A49}"/>
              </a:ext>
            </a:extLst>
          </p:cNvPr>
          <p:cNvCxnSpPr>
            <a:cxnSpLocks/>
          </p:cNvCxnSpPr>
          <p:nvPr/>
        </p:nvCxnSpPr>
        <p:spPr>
          <a:xfrm>
            <a:off x="80235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5C2C4F22-AEEB-A642-BEAD-25D9479ACF80}"/>
              </a:ext>
            </a:extLst>
          </p:cNvPr>
          <p:cNvSpPr txBox="1"/>
          <p:nvPr/>
        </p:nvSpPr>
        <p:spPr>
          <a:xfrm>
            <a:off x="825047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6" name="Straight Arrow Connector 55">
            <a:extLst>
              <a:ext uri="{FF2B5EF4-FFF2-40B4-BE49-F238E27FC236}">
                <a16:creationId xmlns:a16="http://schemas.microsoft.com/office/drawing/2014/main" id="{B399EDDB-A6B7-DF48-BE15-CA09CD9BE582}"/>
              </a:ext>
            </a:extLst>
          </p:cNvPr>
          <p:cNvCxnSpPr>
            <a:cxnSpLocks/>
          </p:cNvCxnSpPr>
          <p:nvPr/>
        </p:nvCxnSpPr>
        <p:spPr>
          <a:xfrm>
            <a:off x="871150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28045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41D7-2D84-E640-93E3-1FAFD2C9D0A1}"/>
              </a:ext>
            </a:extLst>
          </p:cNvPr>
          <p:cNvSpPr>
            <a:spLocks noGrp="1"/>
          </p:cNvSpPr>
          <p:nvPr>
            <p:ph type="title"/>
          </p:nvPr>
        </p:nvSpPr>
        <p:spPr/>
        <p:txBody>
          <a:bodyPr>
            <a:normAutofit fontScale="90000"/>
          </a:bodyPr>
          <a:lstStyle/>
          <a:p>
            <a:r>
              <a:rPr lang="en-CA" dirty="0"/>
              <a:t>Why Linked Lists? Efficient Deletion</a:t>
            </a:r>
          </a:p>
        </p:txBody>
      </p:sp>
      <p:sp>
        <p:nvSpPr>
          <p:cNvPr id="6" name="Rectangle 5">
            <a:extLst>
              <a:ext uri="{FF2B5EF4-FFF2-40B4-BE49-F238E27FC236}">
                <a16:creationId xmlns:a16="http://schemas.microsoft.com/office/drawing/2014/main" id="{0BC45B39-7248-7D46-A8DB-FDD05FD59774}"/>
              </a:ext>
            </a:extLst>
          </p:cNvPr>
          <p:cNvSpPr/>
          <p:nvPr/>
        </p:nvSpPr>
        <p:spPr>
          <a:xfrm>
            <a:off x="1475349" y="1802554"/>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8" name="Straight Arrow Connector 7">
            <a:extLst>
              <a:ext uri="{FF2B5EF4-FFF2-40B4-BE49-F238E27FC236}">
                <a16:creationId xmlns:a16="http://schemas.microsoft.com/office/drawing/2014/main" id="{3540F341-8F67-BC43-894F-B3E2F06F8789}"/>
              </a:ext>
            </a:extLst>
          </p:cNvPr>
          <p:cNvCxnSpPr>
            <a:cxnSpLocks/>
          </p:cNvCxnSpPr>
          <p:nvPr/>
        </p:nvCxnSpPr>
        <p:spPr>
          <a:xfrm>
            <a:off x="2299373" y="2083758"/>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9E5A894-5F3A-2640-B195-7D3A490F6134}"/>
              </a:ext>
            </a:extLst>
          </p:cNvPr>
          <p:cNvSpPr txBox="1"/>
          <p:nvPr/>
        </p:nvSpPr>
        <p:spPr>
          <a:xfrm>
            <a:off x="156983" y="2152294"/>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0" name="Straight Arrow Connector 9">
            <a:extLst>
              <a:ext uri="{FF2B5EF4-FFF2-40B4-BE49-F238E27FC236}">
                <a16:creationId xmlns:a16="http://schemas.microsoft.com/office/drawing/2014/main" id="{FB3909BD-EEC0-9547-A83C-4542EC2EFBC5}"/>
              </a:ext>
            </a:extLst>
          </p:cNvPr>
          <p:cNvCxnSpPr>
            <a:cxnSpLocks/>
            <a:endCxn id="6" idx="1"/>
          </p:cNvCxnSpPr>
          <p:nvPr/>
        </p:nvCxnSpPr>
        <p:spPr>
          <a:xfrm>
            <a:off x="1143002" y="2368854"/>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CA8437A9-5081-F143-9C95-AFCF277A4CC0}"/>
              </a:ext>
            </a:extLst>
          </p:cNvPr>
          <p:cNvSpPr/>
          <p:nvPr/>
        </p:nvSpPr>
        <p:spPr>
          <a:xfrm>
            <a:off x="5235496" y="180747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4" name="Straight Arrow Connector 13">
            <a:extLst>
              <a:ext uri="{FF2B5EF4-FFF2-40B4-BE49-F238E27FC236}">
                <a16:creationId xmlns:a16="http://schemas.microsoft.com/office/drawing/2014/main" id="{5EDDBCA4-B0B2-EB48-8501-AB868C13069C}"/>
              </a:ext>
            </a:extLst>
          </p:cNvPr>
          <p:cNvCxnSpPr>
            <a:cxnSpLocks/>
            <a:endCxn id="23" idx="1"/>
          </p:cNvCxnSpPr>
          <p:nvPr/>
        </p:nvCxnSpPr>
        <p:spPr>
          <a:xfrm flipV="1">
            <a:off x="5917943" y="2334989"/>
            <a:ext cx="2148190" cy="31775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DF988A2-0A3C-EA4B-AED2-07F416D5510D}"/>
              </a:ext>
            </a:extLst>
          </p:cNvPr>
          <p:cNvCxnSpPr>
            <a:cxnSpLocks/>
          </p:cNvCxnSpPr>
          <p:nvPr/>
        </p:nvCxnSpPr>
        <p:spPr>
          <a:xfrm>
            <a:off x="6059520" y="208868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13D9E9B-C6AD-4E47-A634-DE924836C6FF}"/>
              </a:ext>
            </a:extLst>
          </p:cNvPr>
          <p:cNvSpPr txBox="1"/>
          <p:nvPr/>
        </p:nvSpPr>
        <p:spPr>
          <a:xfrm>
            <a:off x="3922925" y="212966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sp>
        <p:nvSpPr>
          <p:cNvPr id="20" name="Rectangle 19">
            <a:extLst>
              <a:ext uri="{FF2B5EF4-FFF2-40B4-BE49-F238E27FC236}">
                <a16:creationId xmlns:a16="http://schemas.microsoft.com/office/drawing/2014/main" id="{D3C08A0B-BDC5-B343-92C2-09ABCE148DDF}"/>
              </a:ext>
            </a:extLst>
          </p:cNvPr>
          <p:cNvSpPr/>
          <p:nvPr/>
        </p:nvSpPr>
        <p:spPr>
          <a:xfrm>
            <a:off x="9378704" y="1768689"/>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1" name="Straight Arrow Connector 20">
            <a:extLst>
              <a:ext uri="{FF2B5EF4-FFF2-40B4-BE49-F238E27FC236}">
                <a16:creationId xmlns:a16="http://schemas.microsoft.com/office/drawing/2014/main" id="{C6ED91D0-DF3F-3C48-8DE3-7092760CAB5B}"/>
              </a:ext>
            </a:extLst>
          </p:cNvPr>
          <p:cNvCxnSpPr>
            <a:cxnSpLocks/>
          </p:cNvCxnSpPr>
          <p:nvPr/>
        </p:nvCxnSpPr>
        <p:spPr>
          <a:xfrm>
            <a:off x="10092147" y="2613959"/>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C8488A8-4411-D84C-A530-932582AB4C69}"/>
              </a:ext>
            </a:extLst>
          </p:cNvPr>
          <p:cNvCxnSpPr>
            <a:cxnSpLocks/>
          </p:cNvCxnSpPr>
          <p:nvPr/>
        </p:nvCxnSpPr>
        <p:spPr>
          <a:xfrm>
            <a:off x="10202728" y="2049893"/>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A14BC51-C5B3-A944-96A7-88C908832189}"/>
              </a:ext>
            </a:extLst>
          </p:cNvPr>
          <p:cNvSpPr txBox="1"/>
          <p:nvPr/>
        </p:nvSpPr>
        <p:spPr>
          <a:xfrm>
            <a:off x="8066133" y="2104156"/>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7" name="Straight Arrow Connector 26">
            <a:extLst>
              <a:ext uri="{FF2B5EF4-FFF2-40B4-BE49-F238E27FC236}">
                <a16:creationId xmlns:a16="http://schemas.microsoft.com/office/drawing/2014/main" id="{64F67899-2548-124B-AA7A-AA5A0C6926FF}"/>
              </a:ext>
            </a:extLst>
          </p:cNvPr>
          <p:cNvCxnSpPr>
            <a:cxnSpLocks/>
          </p:cNvCxnSpPr>
          <p:nvPr/>
        </p:nvCxnSpPr>
        <p:spPr>
          <a:xfrm>
            <a:off x="4903149" y="2383126"/>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48855C7-C7E8-0147-8A92-8B7A7674A0C2}"/>
              </a:ext>
            </a:extLst>
          </p:cNvPr>
          <p:cNvCxnSpPr>
            <a:cxnSpLocks/>
          </p:cNvCxnSpPr>
          <p:nvPr/>
        </p:nvCxnSpPr>
        <p:spPr>
          <a:xfrm>
            <a:off x="9046357" y="2334989"/>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7C13136-D182-6D4B-A710-531BB7EBCD7D}"/>
              </a:ext>
            </a:extLst>
          </p:cNvPr>
          <p:cNvSpPr txBox="1"/>
          <p:nvPr/>
        </p:nvSpPr>
        <p:spPr>
          <a:xfrm>
            <a:off x="5456706" y="3917924"/>
            <a:ext cx="1838965" cy="369332"/>
          </a:xfrm>
          <a:prstGeom prst="rect">
            <a:avLst/>
          </a:prstGeom>
          <a:noFill/>
        </p:spPr>
        <p:txBody>
          <a:bodyPr wrap="none" rtlCol="0">
            <a:spAutoFit/>
          </a:bodyPr>
          <a:lstStyle/>
          <a:p>
            <a:r>
              <a:rPr lang="en-CA" dirty="0">
                <a:solidFill>
                  <a:srgbClr val="FFFFFF"/>
                </a:solidFill>
                <a:latin typeface="Courier" pitchFamily="2" charset="0"/>
              </a:rPr>
              <a:t>Delete node2</a:t>
            </a:r>
          </a:p>
        </p:txBody>
      </p:sp>
      <p:sp>
        <p:nvSpPr>
          <p:cNvPr id="48" name="TextBox 47">
            <a:extLst>
              <a:ext uri="{FF2B5EF4-FFF2-40B4-BE49-F238E27FC236}">
                <a16:creationId xmlns:a16="http://schemas.microsoft.com/office/drawing/2014/main" id="{8DE6D918-ED93-C345-9705-309A603B3A2A}"/>
              </a:ext>
            </a:extLst>
          </p:cNvPr>
          <p:cNvSpPr txBox="1"/>
          <p:nvPr/>
        </p:nvSpPr>
        <p:spPr>
          <a:xfrm>
            <a:off x="34132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49" name="Straight Arrow Connector 48">
            <a:extLst>
              <a:ext uri="{FF2B5EF4-FFF2-40B4-BE49-F238E27FC236}">
                <a16:creationId xmlns:a16="http://schemas.microsoft.com/office/drawing/2014/main" id="{1A39A65A-25F0-434D-B663-EA9A894B2A49}"/>
              </a:ext>
            </a:extLst>
          </p:cNvPr>
          <p:cNvCxnSpPr>
            <a:cxnSpLocks/>
          </p:cNvCxnSpPr>
          <p:nvPr/>
        </p:nvCxnSpPr>
        <p:spPr>
          <a:xfrm>
            <a:off x="80235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5C2C4F22-AEEB-A642-BEAD-25D9479ACF80}"/>
              </a:ext>
            </a:extLst>
          </p:cNvPr>
          <p:cNvSpPr txBox="1"/>
          <p:nvPr/>
        </p:nvSpPr>
        <p:spPr>
          <a:xfrm>
            <a:off x="8250479" y="1304068"/>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6" name="Straight Arrow Connector 55">
            <a:extLst>
              <a:ext uri="{FF2B5EF4-FFF2-40B4-BE49-F238E27FC236}">
                <a16:creationId xmlns:a16="http://schemas.microsoft.com/office/drawing/2014/main" id="{B399EDDB-A6B7-DF48-BE15-CA09CD9BE582}"/>
              </a:ext>
            </a:extLst>
          </p:cNvPr>
          <p:cNvCxnSpPr>
            <a:cxnSpLocks/>
          </p:cNvCxnSpPr>
          <p:nvPr/>
        </p:nvCxnSpPr>
        <p:spPr>
          <a:xfrm>
            <a:off x="8711502" y="1662217"/>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U-turn Arrow 16">
            <a:extLst>
              <a:ext uri="{FF2B5EF4-FFF2-40B4-BE49-F238E27FC236}">
                <a16:creationId xmlns:a16="http://schemas.microsoft.com/office/drawing/2014/main" id="{47E0BE01-CFD0-8D42-9D78-8FA3BDA58C5A}"/>
              </a:ext>
            </a:extLst>
          </p:cNvPr>
          <p:cNvSpPr/>
          <p:nvPr/>
        </p:nvSpPr>
        <p:spPr>
          <a:xfrm flipV="1">
            <a:off x="2342241" y="2565821"/>
            <a:ext cx="6552632" cy="1074883"/>
          </a:xfrm>
          <a:prstGeom prst="uturnArrow">
            <a:avLst>
              <a:gd name="adj1" fmla="val 11622"/>
              <a:gd name="adj2" fmla="val 25000"/>
              <a:gd name="adj3" fmla="val 25000"/>
              <a:gd name="adj4" fmla="val 43750"/>
              <a:gd name="adj5" fmla="val 100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cxnSp>
        <p:nvCxnSpPr>
          <p:cNvPr id="29" name="Straight Arrow Connector 28">
            <a:extLst>
              <a:ext uri="{FF2B5EF4-FFF2-40B4-BE49-F238E27FC236}">
                <a16:creationId xmlns:a16="http://schemas.microsoft.com/office/drawing/2014/main" id="{96C8E57E-F200-A34A-8FA3-8B0934C1520C}"/>
              </a:ext>
            </a:extLst>
          </p:cNvPr>
          <p:cNvCxnSpPr>
            <a:cxnSpLocks/>
          </p:cNvCxnSpPr>
          <p:nvPr/>
        </p:nvCxnSpPr>
        <p:spPr>
          <a:xfrm flipV="1">
            <a:off x="2157796" y="2360495"/>
            <a:ext cx="1765129" cy="287329"/>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061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B247-80CE-EC49-8CEF-5434BB019D3B}"/>
              </a:ext>
            </a:extLst>
          </p:cNvPr>
          <p:cNvSpPr>
            <a:spLocks noGrp="1"/>
          </p:cNvSpPr>
          <p:nvPr>
            <p:ph type="title"/>
          </p:nvPr>
        </p:nvSpPr>
        <p:spPr/>
        <p:txBody>
          <a:bodyPr>
            <a:normAutofit fontScale="90000"/>
          </a:bodyPr>
          <a:lstStyle/>
          <a:p>
            <a:r>
              <a:rPr lang="en-CA" dirty="0"/>
              <a:t>The Node Class</a:t>
            </a:r>
          </a:p>
        </p:txBody>
      </p:sp>
      <p:sp>
        <p:nvSpPr>
          <p:cNvPr id="3" name="Content Placeholder 2">
            <a:extLst>
              <a:ext uri="{FF2B5EF4-FFF2-40B4-BE49-F238E27FC236}">
                <a16:creationId xmlns:a16="http://schemas.microsoft.com/office/drawing/2014/main" id="{7378837C-0053-8E49-9954-B1EFB1C2176A}"/>
              </a:ext>
            </a:extLst>
          </p:cNvPr>
          <p:cNvSpPr>
            <a:spLocks noGrp="1"/>
          </p:cNvSpPr>
          <p:nvPr>
            <p:ph idx="1"/>
          </p:nvPr>
        </p:nvSpPr>
        <p:spPr/>
        <p:txBody>
          <a:bodyPr/>
          <a:lstStyle/>
          <a:p>
            <a:r>
              <a:rPr lang="en-CA" dirty="0"/>
              <a:t>Let’s use our knowledge of classes to prepare a linked list data structure in Python.  </a:t>
            </a:r>
          </a:p>
          <a:p>
            <a:r>
              <a:rPr lang="en-CA" dirty="0"/>
              <a:t>First, we need to make a node class.</a:t>
            </a:r>
          </a:p>
          <a:p>
            <a:pPr lvl="1"/>
            <a:r>
              <a:rPr lang="en-CA" dirty="0"/>
              <a:t>We need __</a:t>
            </a:r>
            <a:r>
              <a:rPr lang="en-CA" dirty="0" err="1"/>
              <a:t>init</a:t>
            </a:r>
            <a:r>
              <a:rPr lang="en-CA" dirty="0"/>
              <a:t>__ and __str__ methods so we can create and display our new type</a:t>
            </a:r>
          </a:p>
        </p:txBody>
      </p:sp>
      <p:sp>
        <p:nvSpPr>
          <p:cNvPr id="5" name="Rectangle 4">
            <a:extLst>
              <a:ext uri="{FF2B5EF4-FFF2-40B4-BE49-F238E27FC236}">
                <a16:creationId xmlns:a16="http://schemas.microsoft.com/office/drawing/2014/main" id="{FA26E188-194F-F647-9F37-170AF3A7CBE7}"/>
              </a:ext>
            </a:extLst>
          </p:cNvPr>
          <p:cNvSpPr/>
          <p:nvPr/>
        </p:nvSpPr>
        <p:spPr>
          <a:xfrm>
            <a:off x="2019300" y="4193022"/>
            <a:ext cx="8153400" cy="2246769"/>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class Node: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def __</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init</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__(self, cargo=None, next=None):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self.cargo</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 cargo</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self.next</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 next</a:t>
            </a:r>
          </a:p>
          <a:p>
            <a:pPr marL="0" marR="0" lvl="0" indent="0" algn="l" defTabSz="914400" rtl="0" eaLnBrk="0" fontAlgn="base"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def __</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str</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__(self):</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return </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str</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a:t>
            </a:r>
            <a:r>
              <a:rPr kumimoji="0" lang="en-US" sz="20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self.cargo</a:t>
            </a: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a:t>
            </a:r>
          </a:p>
        </p:txBody>
      </p:sp>
    </p:spTree>
    <p:extLst>
      <p:ext uri="{BB962C8B-B14F-4D97-AF65-F5344CB8AC3E}">
        <p14:creationId xmlns:p14="http://schemas.microsoft.com/office/powerpoint/2010/main" val="311225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B247-80CE-EC49-8CEF-5434BB019D3B}"/>
              </a:ext>
            </a:extLst>
          </p:cNvPr>
          <p:cNvSpPr>
            <a:spLocks noGrp="1"/>
          </p:cNvSpPr>
          <p:nvPr>
            <p:ph type="title"/>
          </p:nvPr>
        </p:nvSpPr>
        <p:spPr/>
        <p:txBody>
          <a:bodyPr>
            <a:normAutofit fontScale="90000"/>
          </a:bodyPr>
          <a:lstStyle/>
          <a:p>
            <a:r>
              <a:rPr lang="en-CA" dirty="0"/>
              <a:t>The Node Class</a:t>
            </a:r>
          </a:p>
        </p:txBody>
      </p:sp>
      <p:sp>
        <p:nvSpPr>
          <p:cNvPr id="3" name="Content Placeholder 2">
            <a:extLst>
              <a:ext uri="{FF2B5EF4-FFF2-40B4-BE49-F238E27FC236}">
                <a16:creationId xmlns:a16="http://schemas.microsoft.com/office/drawing/2014/main" id="{7378837C-0053-8E49-9954-B1EFB1C2176A}"/>
              </a:ext>
            </a:extLst>
          </p:cNvPr>
          <p:cNvSpPr>
            <a:spLocks noGrp="1"/>
          </p:cNvSpPr>
          <p:nvPr>
            <p:ph idx="1"/>
          </p:nvPr>
        </p:nvSpPr>
        <p:spPr/>
        <p:txBody>
          <a:bodyPr/>
          <a:lstStyle/>
          <a:p>
            <a:r>
              <a:rPr lang="en-CA" dirty="0"/>
              <a:t>The string representation of a node is just the string representation of the cargo</a:t>
            </a:r>
          </a:p>
          <a:p>
            <a:r>
              <a:rPr lang="en-CA" dirty="0"/>
              <a:t>To test the implementation so far, we can create a node a print it:</a:t>
            </a:r>
          </a:p>
          <a:p>
            <a:endParaRPr lang="en-CA" dirty="0"/>
          </a:p>
          <a:p>
            <a:endParaRPr lang="en-CA" dirty="0"/>
          </a:p>
          <a:p>
            <a:r>
              <a:rPr lang="en-CA" dirty="0"/>
              <a:t>BUT, a linked list needs more than one node!</a:t>
            </a:r>
          </a:p>
        </p:txBody>
      </p:sp>
      <p:sp>
        <p:nvSpPr>
          <p:cNvPr id="6" name="Rectangle 5">
            <a:extLst>
              <a:ext uri="{FF2B5EF4-FFF2-40B4-BE49-F238E27FC236}">
                <a16:creationId xmlns:a16="http://schemas.microsoft.com/office/drawing/2014/main" id="{2B313AB9-E784-3F4C-916E-FC117F6BB2B5}"/>
              </a:ext>
            </a:extLst>
          </p:cNvPr>
          <p:cNvSpPr/>
          <p:nvPr/>
        </p:nvSpPr>
        <p:spPr>
          <a:xfrm>
            <a:off x="1891747" y="3358780"/>
            <a:ext cx="5867400" cy="1015663"/>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 = Node("test")</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print(node)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test</a:t>
            </a:r>
          </a:p>
        </p:txBody>
      </p:sp>
      <p:pic>
        <p:nvPicPr>
          <p:cNvPr id="25602" name="Picture 2" descr="🐣 25+ Best Memes About Linked List | Linked List Memes">
            <a:extLst>
              <a:ext uri="{FF2B5EF4-FFF2-40B4-BE49-F238E27FC236}">
                <a16:creationId xmlns:a16="http://schemas.microsoft.com/office/drawing/2014/main" id="{FBD38EC3-F8E6-AC4F-AE6E-5157A2EE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624" y="4008136"/>
            <a:ext cx="3265257" cy="254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7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B247-80CE-EC49-8CEF-5434BB019D3B}"/>
              </a:ext>
            </a:extLst>
          </p:cNvPr>
          <p:cNvSpPr>
            <a:spLocks noGrp="1"/>
          </p:cNvSpPr>
          <p:nvPr>
            <p:ph type="title"/>
          </p:nvPr>
        </p:nvSpPr>
        <p:spPr/>
        <p:txBody>
          <a:bodyPr>
            <a:normAutofit fontScale="90000"/>
          </a:bodyPr>
          <a:lstStyle/>
          <a:p>
            <a:r>
              <a:rPr lang="en-CA" dirty="0"/>
              <a:t>The Node Class</a:t>
            </a:r>
          </a:p>
        </p:txBody>
      </p:sp>
      <p:sp>
        <p:nvSpPr>
          <p:cNvPr id="3" name="Content Placeholder 2">
            <a:extLst>
              <a:ext uri="{FF2B5EF4-FFF2-40B4-BE49-F238E27FC236}">
                <a16:creationId xmlns:a16="http://schemas.microsoft.com/office/drawing/2014/main" id="{7378837C-0053-8E49-9954-B1EFB1C2176A}"/>
              </a:ext>
            </a:extLst>
          </p:cNvPr>
          <p:cNvSpPr>
            <a:spLocks noGrp="1"/>
          </p:cNvSpPr>
          <p:nvPr>
            <p:ph idx="1"/>
          </p:nvPr>
        </p:nvSpPr>
        <p:spPr/>
        <p:txBody>
          <a:bodyPr/>
          <a:lstStyle/>
          <a:p>
            <a:r>
              <a:rPr lang="en-CA" dirty="0"/>
              <a:t>To make a linked list, we need more than one node:</a:t>
            </a:r>
          </a:p>
          <a:p>
            <a:endParaRPr lang="en-CA" dirty="0"/>
          </a:p>
          <a:p>
            <a:endParaRPr lang="en-CA" dirty="0"/>
          </a:p>
          <a:p>
            <a:r>
              <a:rPr lang="en-CA" dirty="0"/>
              <a:t>What’s wrong here?</a:t>
            </a:r>
          </a:p>
        </p:txBody>
      </p:sp>
      <p:sp>
        <p:nvSpPr>
          <p:cNvPr id="5" name="Rectangle 4">
            <a:extLst>
              <a:ext uri="{FF2B5EF4-FFF2-40B4-BE49-F238E27FC236}">
                <a16:creationId xmlns:a16="http://schemas.microsoft.com/office/drawing/2014/main" id="{1DFB4DFF-67D6-3844-BB1A-8C415CFD32D3}"/>
              </a:ext>
            </a:extLst>
          </p:cNvPr>
          <p:cNvSpPr/>
          <p:nvPr/>
        </p:nvSpPr>
        <p:spPr>
          <a:xfrm>
            <a:off x="1044378" y="2306755"/>
            <a:ext cx="4572000" cy="1015663"/>
          </a:xfrm>
          <a:prstGeom prst="rect">
            <a:avLst/>
          </a:prstGeom>
        </p:spPr>
        <p:txBody>
          <a:bodyPr>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node1 = Node(1)</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node2 = Node(2)</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node3 = Node(3)</a:t>
            </a:r>
          </a:p>
        </p:txBody>
      </p:sp>
      <p:sp>
        <p:nvSpPr>
          <p:cNvPr id="16" name="Rectangle 15">
            <a:extLst>
              <a:ext uri="{FF2B5EF4-FFF2-40B4-BE49-F238E27FC236}">
                <a16:creationId xmlns:a16="http://schemas.microsoft.com/office/drawing/2014/main" id="{CB9F6F45-CAE5-E64C-9657-1BD9B305B9CB}"/>
              </a:ext>
            </a:extLst>
          </p:cNvPr>
          <p:cNvSpPr/>
          <p:nvPr/>
        </p:nvSpPr>
        <p:spPr>
          <a:xfrm>
            <a:off x="9553408" y="3893621"/>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17" name="Straight Arrow Connector 16">
            <a:extLst>
              <a:ext uri="{FF2B5EF4-FFF2-40B4-BE49-F238E27FC236}">
                <a16:creationId xmlns:a16="http://schemas.microsoft.com/office/drawing/2014/main" id="{EB77A138-BE2F-5342-A175-78C40CE52692}"/>
              </a:ext>
            </a:extLst>
          </p:cNvPr>
          <p:cNvCxnSpPr>
            <a:cxnSpLocks/>
          </p:cNvCxnSpPr>
          <p:nvPr/>
        </p:nvCxnSpPr>
        <p:spPr>
          <a:xfrm>
            <a:off x="10266851" y="4738891"/>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B488651-60DE-0B41-809D-09DCFF2BF0DD}"/>
              </a:ext>
            </a:extLst>
          </p:cNvPr>
          <p:cNvCxnSpPr>
            <a:cxnSpLocks/>
          </p:cNvCxnSpPr>
          <p:nvPr/>
        </p:nvCxnSpPr>
        <p:spPr>
          <a:xfrm>
            <a:off x="10377432" y="4174825"/>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F37D00C1-53D0-E745-A6B8-28B589552119}"/>
              </a:ext>
            </a:extLst>
          </p:cNvPr>
          <p:cNvSpPr txBox="1"/>
          <p:nvPr/>
        </p:nvSpPr>
        <p:spPr>
          <a:xfrm>
            <a:off x="8240837" y="4229088"/>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1" name="Straight Arrow Connector 20">
            <a:extLst>
              <a:ext uri="{FF2B5EF4-FFF2-40B4-BE49-F238E27FC236}">
                <a16:creationId xmlns:a16="http://schemas.microsoft.com/office/drawing/2014/main" id="{3090EB19-44E6-9A46-8CC4-61F4E6754161}"/>
              </a:ext>
            </a:extLst>
          </p:cNvPr>
          <p:cNvCxnSpPr>
            <a:cxnSpLocks/>
          </p:cNvCxnSpPr>
          <p:nvPr/>
        </p:nvCxnSpPr>
        <p:spPr>
          <a:xfrm>
            <a:off x="9221061" y="4459921"/>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09887B36-9E7F-2040-B602-B9EE1CAF32C0}"/>
              </a:ext>
            </a:extLst>
          </p:cNvPr>
          <p:cNvSpPr/>
          <p:nvPr/>
        </p:nvSpPr>
        <p:spPr>
          <a:xfrm>
            <a:off x="5782552" y="3893621"/>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27" name="Straight Arrow Connector 26">
            <a:extLst>
              <a:ext uri="{FF2B5EF4-FFF2-40B4-BE49-F238E27FC236}">
                <a16:creationId xmlns:a16="http://schemas.microsoft.com/office/drawing/2014/main" id="{424341CD-6F43-2744-9B8C-5E36D4C2D043}"/>
              </a:ext>
            </a:extLst>
          </p:cNvPr>
          <p:cNvCxnSpPr>
            <a:cxnSpLocks/>
          </p:cNvCxnSpPr>
          <p:nvPr/>
        </p:nvCxnSpPr>
        <p:spPr>
          <a:xfrm>
            <a:off x="6495995" y="4738891"/>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3DB46270-DDB5-BD4D-932B-4F43E53CA82D}"/>
              </a:ext>
            </a:extLst>
          </p:cNvPr>
          <p:cNvCxnSpPr>
            <a:cxnSpLocks/>
          </p:cNvCxnSpPr>
          <p:nvPr/>
        </p:nvCxnSpPr>
        <p:spPr>
          <a:xfrm>
            <a:off x="6606576" y="4174825"/>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60A8817-A439-B14F-ADD1-E9C587CB1C89}"/>
              </a:ext>
            </a:extLst>
          </p:cNvPr>
          <p:cNvSpPr txBox="1"/>
          <p:nvPr/>
        </p:nvSpPr>
        <p:spPr>
          <a:xfrm>
            <a:off x="4469981" y="4229088"/>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30" name="Straight Arrow Connector 29">
            <a:extLst>
              <a:ext uri="{FF2B5EF4-FFF2-40B4-BE49-F238E27FC236}">
                <a16:creationId xmlns:a16="http://schemas.microsoft.com/office/drawing/2014/main" id="{B801857C-9F7F-734B-B118-BB7D6AA0E14D}"/>
              </a:ext>
            </a:extLst>
          </p:cNvPr>
          <p:cNvCxnSpPr>
            <a:cxnSpLocks/>
          </p:cNvCxnSpPr>
          <p:nvPr/>
        </p:nvCxnSpPr>
        <p:spPr>
          <a:xfrm>
            <a:off x="5450205" y="4459921"/>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4343B9FE-F104-AF45-A813-2948C7F2D86C}"/>
              </a:ext>
            </a:extLst>
          </p:cNvPr>
          <p:cNvSpPr/>
          <p:nvPr/>
        </p:nvSpPr>
        <p:spPr>
          <a:xfrm>
            <a:off x="2011696" y="3893621"/>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32" name="Straight Arrow Connector 31">
            <a:extLst>
              <a:ext uri="{FF2B5EF4-FFF2-40B4-BE49-F238E27FC236}">
                <a16:creationId xmlns:a16="http://schemas.microsoft.com/office/drawing/2014/main" id="{9E998309-0975-BD4C-B412-7C61F9514815}"/>
              </a:ext>
            </a:extLst>
          </p:cNvPr>
          <p:cNvCxnSpPr>
            <a:cxnSpLocks/>
          </p:cNvCxnSpPr>
          <p:nvPr/>
        </p:nvCxnSpPr>
        <p:spPr>
          <a:xfrm>
            <a:off x="2725139" y="4738891"/>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1545AE04-153B-BC4B-924F-52C60A021EAF}"/>
              </a:ext>
            </a:extLst>
          </p:cNvPr>
          <p:cNvCxnSpPr>
            <a:cxnSpLocks/>
          </p:cNvCxnSpPr>
          <p:nvPr/>
        </p:nvCxnSpPr>
        <p:spPr>
          <a:xfrm>
            <a:off x="2835720" y="4174825"/>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291F05D-BA0C-EF4C-A83D-BF4B8FB74CBE}"/>
              </a:ext>
            </a:extLst>
          </p:cNvPr>
          <p:cNvSpPr txBox="1"/>
          <p:nvPr/>
        </p:nvSpPr>
        <p:spPr>
          <a:xfrm>
            <a:off x="699125" y="4229088"/>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35" name="Straight Arrow Connector 34">
            <a:extLst>
              <a:ext uri="{FF2B5EF4-FFF2-40B4-BE49-F238E27FC236}">
                <a16:creationId xmlns:a16="http://schemas.microsoft.com/office/drawing/2014/main" id="{A735B5B0-1B79-3542-8B04-6B69102A8711}"/>
              </a:ext>
            </a:extLst>
          </p:cNvPr>
          <p:cNvCxnSpPr>
            <a:cxnSpLocks/>
          </p:cNvCxnSpPr>
          <p:nvPr/>
        </p:nvCxnSpPr>
        <p:spPr>
          <a:xfrm>
            <a:off x="1679349" y="4459921"/>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CCCA72C6-70F3-D842-AB02-36D5F63DB695}"/>
              </a:ext>
            </a:extLst>
          </p:cNvPr>
          <p:cNvSpPr txBox="1"/>
          <p:nvPr/>
        </p:nvSpPr>
        <p:spPr>
          <a:xfrm>
            <a:off x="5377784" y="5761154"/>
            <a:ext cx="2830005" cy="369332"/>
          </a:xfrm>
          <a:prstGeom prst="rect">
            <a:avLst/>
          </a:prstGeom>
          <a:noFill/>
        </p:spPr>
        <p:txBody>
          <a:bodyPr wrap="none" rtlCol="0">
            <a:spAutoFit/>
          </a:bodyPr>
          <a:lstStyle/>
          <a:p>
            <a:r>
              <a:rPr lang="en-CA" dirty="0">
                <a:solidFill>
                  <a:srgbClr val="FFFF00"/>
                </a:solidFill>
              </a:rPr>
              <a:t>These nodes aren’t linked!</a:t>
            </a:r>
          </a:p>
        </p:txBody>
      </p:sp>
    </p:spTree>
    <p:extLst>
      <p:ext uri="{BB962C8B-B14F-4D97-AF65-F5344CB8AC3E}">
        <p14:creationId xmlns:p14="http://schemas.microsoft.com/office/powerpoint/2010/main" val="102191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B247-80CE-EC49-8CEF-5434BB019D3B}"/>
              </a:ext>
            </a:extLst>
          </p:cNvPr>
          <p:cNvSpPr>
            <a:spLocks noGrp="1"/>
          </p:cNvSpPr>
          <p:nvPr>
            <p:ph type="title"/>
          </p:nvPr>
        </p:nvSpPr>
        <p:spPr/>
        <p:txBody>
          <a:bodyPr>
            <a:normAutofit fontScale="90000"/>
          </a:bodyPr>
          <a:lstStyle/>
          <a:p>
            <a:r>
              <a:rPr lang="en-CA" dirty="0"/>
              <a:t>The Node Class</a:t>
            </a:r>
          </a:p>
        </p:txBody>
      </p:sp>
      <p:sp>
        <p:nvSpPr>
          <p:cNvPr id="3" name="Content Placeholder 2">
            <a:extLst>
              <a:ext uri="{FF2B5EF4-FFF2-40B4-BE49-F238E27FC236}">
                <a16:creationId xmlns:a16="http://schemas.microsoft.com/office/drawing/2014/main" id="{7378837C-0053-8E49-9954-B1EFB1C2176A}"/>
              </a:ext>
            </a:extLst>
          </p:cNvPr>
          <p:cNvSpPr>
            <a:spLocks noGrp="1"/>
          </p:cNvSpPr>
          <p:nvPr>
            <p:ph idx="1"/>
          </p:nvPr>
        </p:nvSpPr>
        <p:spPr/>
        <p:txBody>
          <a:bodyPr/>
          <a:lstStyle/>
          <a:p>
            <a:r>
              <a:rPr lang="en-CA" dirty="0">
                <a:latin typeface="Segoe UI" panose="020B0502040204020203" pitchFamily="34" charset="0"/>
                <a:cs typeface="Segoe UI" panose="020B0502040204020203" pitchFamily="34" charset="0"/>
              </a:rPr>
              <a:t>To </a:t>
            </a:r>
            <a:r>
              <a:rPr lang="en-US" dirty="0">
                <a:latin typeface="Segoe UI" panose="020B0502040204020203" pitchFamily="34" charset="0"/>
                <a:cs typeface="Segoe UI" panose="020B0502040204020203" pitchFamily="34" charset="0"/>
              </a:rPr>
              <a:t>link the nodes, we have to make the first node refer to the second and the second node refer to the third</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reference of the third node is None, which indicates the end of our linked list</a:t>
            </a:r>
            <a:endParaRPr lang="en-CA" dirty="0"/>
          </a:p>
        </p:txBody>
      </p:sp>
      <p:sp>
        <p:nvSpPr>
          <p:cNvPr id="5" name="Rectangle 4">
            <a:extLst>
              <a:ext uri="{FF2B5EF4-FFF2-40B4-BE49-F238E27FC236}">
                <a16:creationId xmlns:a16="http://schemas.microsoft.com/office/drawing/2014/main" id="{1DFB4DFF-67D6-3844-BB1A-8C415CFD32D3}"/>
              </a:ext>
            </a:extLst>
          </p:cNvPr>
          <p:cNvSpPr/>
          <p:nvPr/>
        </p:nvSpPr>
        <p:spPr>
          <a:xfrm>
            <a:off x="1044378" y="2717051"/>
            <a:ext cx="4572000" cy="707886"/>
          </a:xfrm>
          <a:prstGeom prst="rect">
            <a:avLst/>
          </a:prstGeom>
        </p:spPr>
        <p:txBody>
          <a:bodyPr>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node1.next = node2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node2.next = node3</a:t>
            </a:r>
          </a:p>
        </p:txBody>
      </p:sp>
      <p:sp>
        <p:nvSpPr>
          <p:cNvPr id="16" name="Rectangle 15">
            <a:extLst>
              <a:ext uri="{FF2B5EF4-FFF2-40B4-BE49-F238E27FC236}">
                <a16:creationId xmlns:a16="http://schemas.microsoft.com/office/drawing/2014/main" id="{CB9F6F45-CAE5-E64C-9657-1BD9B305B9CB}"/>
              </a:ext>
            </a:extLst>
          </p:cNvPr>
          <p:cNvSpPr/>
          <p:nvPr/>
        </p:nvSpPr>
        <p:spPr>
          <a:xfrm>
            <a:off x="9215478"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17" name="Straight Arrow Connector 16">
            <a:extLst>
              <a:ext uri="{FF2B5EF4-FFF2-40B4-BE49-F238E27FC236}">
                <a16:creationId xmlns:a16="http://schemas.microsoft.com/office/drawing/2014/main" id="{EB77A138-BE2F-5342-A175-78C40CE52692}"/>
              </a:ext>
            </a:extLst>
          </p:cNvPr>
          <p:cNvCxnSpPr>
            <a:cxnSpLocks/>
          </p:cNvCxnSpPr>
          <p:nvPr/>
        </p:nvCxnSpPr>
        <p:spPr>
          <a:xfrm>
            <a:off x="9928921" y="5747258"/>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B488651-60DE-0B41-809D-09DCFF2BF0DD}"/>
              </a:ext>
            </a:extLst>
          </p:cNvPr>
          <p:cNvCxnSpPr>
            <a:cxnSpLocks/>
          </p:cNvCxnSpPr>
          <p:nvPr/>
        </p:nvCxnSpPr>
        <p:spPr>
          <a:xfrm>
            <a:off x="10039502"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F37D00C1-53D0-E745-A6B8-28B589552119}"/>
              </a:ext>
            </a:extLst>
          </p:cNvPr>
          <p:cNvSpPr txBox="1"/>
          <p:nvPr/>
        </p:nvSpPr>
        <p:spPr>
          <a:xfrm>
            <a:off x="7902907"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1" name="Straight Arrow Connector 20">
            <a:extLst>
              <a:ext uri="{FF2B5EF4-FFF2-40B4-BE49-F238E27FC236}">
                <a16:creationId xmlns:a16="http://schemas.microsoft.com/office/drawing/2014/main" id="{3090EB19-44E6-9A46-8CC4-61F4E6754161}"/>
              </a:ext>
            </a:extLst>
          </p:cNvPr>
          <p:cNvCxnSpPr>
            <a:cxnSpLocks/>
          </p:cNvCxnSpPr>
          <p:nvPr/>
        </p:nvCxnSpPr>
        <p:spPr>
          <a:xfrm>
            <a:off x="8883131"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09887B36-9E7F-2040-B602-B9EE1CAF32C0}"/>
              </a:ext>
            </a:extLst>
          </p:cNvPr>
          <p:cNvSpPr/>
          <p:nvPr/>
        </p:nvSpPr>
        <p:spPr>
          <a:xfrm>
            <a:off x="5444622"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27" name="Straight Arrow Connector 26">
            <a:extLst>
              <a:ext uri="{FF2B5EF4-FFF2-40B4-BE49-F238E27FC236}">
                <a16:creationId xmlns:a16="http://schemas.microsoft.com/office/drawing/2014/main" id="{424341CD-6F43-2744-9B8C-5E36D4C2D043}"/>
              </a:ext>
            </a:extLst>
          </p:cNvPr>
          <p:cNvCxnSpPr>
            <a:cxnSpLocks/>
            <a:endCxn id="19" idx="1"/>
          </p:cNvCxnSpPr>
          <p:nvPr/>
        </p:nvCxnSpPr>
        <p:spPr>
          <a:xfrm flipV="1">
            <a:off x="6158065" y="5468288"/>
            <a:ext cx="1744842" cy="27897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3DB46270-DDB5-BD4D-932B-4F43E53CA82D}"/>
              </a:ext>
            </a:extLst>
          </p:cNvPr>
          <p:cNvCxnSpPr>
            <a:cxnSpLocks/>
          </p:cNvCxnSpPr>
          <p:nvPr/>
        </p:nvCxnSpPr>
        <p:spPr>
          <a:xfrm>
            <a:off x="6268646"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60A8817-A439-B14F-ADD1-E9C587CB1C89}"/>
              </a:ext>
            </a:extLst>
          </p:cNvPr>
          <p:cNvSpPr txBox="1"/>
          <p:nvPr/>
        </p:nvSpPr>
        <p:spPr>
          <a:xfrm>
            <a:off x="4132051"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30" name="Straight Arrow Connector 29">
            <a:extLst>
              <a:ext uri="{FF2B5EF4-FFF2-40B4-BE49-F238E27FC236}">
                <a16:creationId xmlns:a16="http://schemas.microsoft.com/office/drawing/2014/main" id="{B801857C-9F7F-734B-B118-BB7D6AA0E14D}"/>
              </a:ext>
            </a:extLst>
          </p:cNvPr>
          <p:cNvCxnSpPr>
            <a:cxnSpLocks/>
          </p:cNvCxnSpPr>
          <p:nvPr/>
        </p:nvCxnSpPr>
        <p:spPr>
          <a:xfrm>
            <a:off x="5112275"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4343B9FE-F104-AF45-A813-2948C7F2D86C}"/>
              </a:ext>
            </a:extLst>
          </p:cNvPr>
          <p:cNvSpPr/>
          <p:nvPr/>
        </p:nvSpPr>
        <p:spPr>
          <a:xfrm>
            <a:off x="1673766"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2" name="Straight Arrow Connector 31">
            <a:extLst>
              <a:ext uri="{FF2B5EF4-FFF2-40B4-BE49-F238E27FC236}">
                <a16:creationId xmlns:a16="http://schemas.microsoft.com/office/drawing/2014/main" id="{9E998309-0975-BD4C-B412-7C61F9514815}"/>
              </a:ext>
            </a:extLst>
          </p:cNvPr>
          <p:cNvCxnSpPr>
            <a:cxnSpLocks/>
            <a:endCxn id="29" idx="1"/>
          </p:cNvCxnSpPr>
          <p:nvPr/>
        </p:nvCxnSpPr>
        <p:spPr>
          <a:xfrm flipV="1">
            <a:off x="2387209" y="5468288"/>
            <a:ext cx="1744842" cy="27897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1545AE04-153B-BC4B-924F-52C60A021EAF}"/>
              </a:ext>
            </a:extLst>
          </p:cNvPr>
          <p:cNvCxnSpPr>
            <a:cxnSpLocks/>
          </p:cNvCxnSpPr>
          <p:nvPr/>
        </p:nvCxnSpPr>
        <p:spPr>
          <a:xfrm>
            <a:off x="2497790"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291F05D-BA0C-EF4C-A83D-BF4B8FB74CBE}"/>
              </a:ext>
            </a:extLst>
          </p:cNvPr>
          <p:cNvSpPr txBox="1"/>
          <p:nvPr/>
        </p:nvSpPr>
        <p:spPr>
          <a:xfrm>
            <a:off x="361195"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35" name="Straight Arrow Connector 34">
            <a:extLst>
              <a:ext uri="{FF2B5EF4-FFF2-40B4-BE49-F238E27FC236}">
                <a16:creationId xmlns:a16="http://schemas.microsoft.com/office/drawing/2014/main" id="{A735B5B0-1B79-3542-8B04-6B69102A8711}"/>
              </a:ext>
            </a:extLst>
          </p:cNvPr>
          <p:cNvCxnSpPr>
            <a:cxnSpLocks/>
          </p:cNvCxnSpPr>
          <p:nvPr/>
        </p:nvCxnSpPr>
        <p:spPr>
          <a:xfrm>
            <a:off x="1341419"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CCCA72C6-70F3-D842-AB02-36D5F63DB695}"/>
              </a:ext>
            </a:extLst>
          </p:cNvPr>
          <p:cNvSpPr txBox="1"/>
          <p:nvPr/>
        </p:nvSpPr>
        <p:spPr>
          <a:xfrm>
            <a:off x="5210068" y="6171341"/>
            <a:ext cx="3062441" cy="369332"/>
          </a:xfrm>
          <a:prstGeom prst="rect">
            <a:avLst/>
          </a:prstGeom>
          <a:noFill/>
        </p:spPr>
        <p:txBody>
          <a:bodyPr wrap="none" rtlCol="0">
            <a:spAutoFit/>
          </a:bodyPr>
          <a:lstStyle/>
          <a:p>
            <a:r>
              <a:rPr lang="en-CA" dirty="0">
                <a:solidFill>
                  <a:srgbClr val="FFFF00"/>
                </a:solidFill>
              </a:rPr>
              <a:t>These nodes are now linked!</a:t>
            </a:r>
          </a:p>
        </p:txBody>
      </p:sp>
      <p:pic>
        <p:nvPicPr>
          <p:cNvPr id="9" name="Graphic 8" descr="Tick with solid fill">
            <a:extLst>
              <a:ext uri="{FF2B5EF4-FFF2-40B4-BE49-F238E27FC236}">
                <a16:creationId xmlns:a16="http://schemas.microsoft.com/office/drawing/2014/main" id="{8CA00EEA-A7AC-6D40-8E42-E634B9EAB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8810" y="4784111"/>
            <a:ext cx="457200" cy="457200"/>
          </a:xfrm>
          <a:prstGeom prst="rect">
            <a:avLst/>
          </a:prstGeom>
        </p:spPr>
      </p:pic>
      <p:pic>
        <p:nvPicPr>
          <p:cNvPr id="25" name="Graphic 24" descr="Tick with solid fill">
            <a:extLst>
              <a:ext uri="{FF2B5EF4-FFF2-40B4-BE49-F238E27FC236}">
                <a16:creationId xmlns:a16="http://schemas.microsoft.com/office/drawing/2014/main" id="{1CA4FBDA-72D6-7245-AFF0-2B952D062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6304" y="4745795"/>
            <a:ext cx="457201" cy="457201"/>
          </a:xfrm>
          <a:prstGeom prst="rect">
            <a:avLst/>
          </a:prstGeom>
        </p:spPr>
      </p:pic>
    </p:spTree>
    <p:extLst>
      <p:ext uri="{BB962C8B-B14F-4D97-AF65-F5344CB8AC3E}">
        <p14:creationId xmlns:p14="http://schemas.microsoft.com/office/powerpoint/2010/main" val="100118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9" grpId="0"/>
      <p:bldP spid="26" grpId="0" animBg="1"/>
      <p:bldP spid="29" grpId="0"/>
      <p:bldP spid="31" grpId="0" animBg="1"/>
      <p:bldP spid="34"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B247-80CE-EC49-8CEF-5434BB019D3B}"/>
              </a:ext>
            </a:extLst>
          </p:cNvPr>
          <p:cNvSpPr>
            <a:spLocks noGrp="1"/>
          </p:cNvSpPr>
          <p:nvPr>
            <p:ph type="title"/>
          </p:nvPr>
        </p:nvSpPr>
        <p:spPr/>
        <p:txBody>
          <a:bodyPr>
            <a:normAutofit fontScale="90000"/>
          </a:bodyPr>
          <a:lstStyle/>
          <a:p>
            <a:r>
              <a:rPr lang="en-CA" dirty="0"/>
              <a:t>The Node Class</a:t>
            </a:r>
          </a:p>
        </p:txBody>
      </p:sp>
      <p:sp>
        <p:nvSpPr>
          <p:cNvPr id="3" name="Content Placeholder 2">
            <a:extLst>
              <a:ext uri="{FF2B5EF4-FFF2-40B4-BE49-F238E27FC236}">
                <a16:creationId xmlns:a16="http://schemas.microsoft.com/office/drawing/2014/main" id="{7378837C-0053-8E49-9954-B1EFB1C2176A}"/>
              </a:ext>
            </a:extLst>
          </p:cNvPr>
          <p:cNvSpPr>
            <a:spLocks noGrp="1"/>
          </p:cNvSpPr>
          <p:nvPr>
            <p:ph idx="1"/>
          </p:nvPr>
        </p:nvSpPr>
        <p:spPr>
          <a:xfrm>
            <a:off x="424919" y="1705194"/>
            <a:ext cx="11581551" cy="4835479"/>
          </a:xfrm>
        </p:spPr>
        <p:txBody>
          <a:bodyPr/>
          <a:lstStyle/>
          <a:p>
            <a:r>
              <a:rPr lang="en-CA" dirty="0">
                <a:latin typeface="Segoe UI" panose="020B0502040204020203" pitchFamily="34" charset="0"/>
                <a:cs typeface="Segoe UI" panose="020B0502040204020203" pitchFamily="34" charset="0"/>
              </a:rPr>
              <a:t>Now we’ve assembled multiple objects into a single entity: a </a:t>
            </a:r>
            <a:r>
              <a:rPr lang="en-CA" dirty="0">
                <a:solidFill>
                  <a:schemeClr val="accent6"/>
                </a:solidFill>
                <a:latin typeface="Segoe UI" panose="020B0502040204020203" pitchFamily="34" charset="0"/>
                <a:cs typeface="Segoe UI" panose="020B0502040204020203" pitchFamily="34" charset="0"/>
              </a:rPr>
              <a:t>collection</a:t>
            </a:r>
          </a:p>
          <a:p>
            <a:r>
              <a:rPr lang="en-CA" dirty="0">
                <a:latin typeface="Segoe UI" panose="020B0502040204020203" pitchFamily="34" charset="0"/>
                <a:cs typeface="Segoe UI" panose="020B0502040204020203" pitchFamily="34" charset="0"/>
              </a:rPr>
              <a:t>Recall the beginning node we refer to as the </a:t>
            </a:r>
            <a:r>
              <a:rPr lang="en-CA" dirty="0">
                <a:solidFill>
                  <a:srgbClr val="00FCFF"/>
                </a:solidFill>
                <a:latin typeface="Segoe UI" panose="020B0502040204020203" pitchFamily="34" charset="0"/>
                <a:cs typeface="Segoe UI" panose="020B0502040204020203" pitchFamily="34" charset="0"/>
              </a:rPr>
              <a:t>head</a:t>
            </a:r>
            <a:r>
              <a:rPr lang="en-CA" dirty="0">
                <a:latin typeface="Segoe UI" panose="020B0502040204020203" pitchFamily="34" charset="0"/>
                <a:cs typeface="Segoe UI" panose="020B0502040204020203" pitchFamily="34" charset="0"/>
              </a:rPr>
              <a:t>.  This head serves as a reference to the entire collection</a:t>
            </a:r>
          </a:p>
          <a:p>
            <a:r>
              <a:rPr lang="en-CA" dirty="0">
                <a:latin typeface="Segoe UI" panose="020B0502040204020203" pitchFamily="34" charset="0"/>
                <a:cs typeface="Segoe UI" panose="020B0502040204020203" pitchFamily="34" charset="0"/>
              </a:rPr>
              <a:t>To pass our linked list as a parameter, we only have to pass the reference to the first node, or our </a:t>
            </a:r>
            <a:r>
              <a:rPr lang="en-CA" dirty="0">
                <a:solidFill>
                  <a:srgbClr val="00FCFF"/>
                </a:solidFill>
                <a:latin typeface="Segoe UI" panose="020B0502040204020203" pitchFamily="34" charset="0"/>
                <a:cs typeface="Segoe UI" panose="020B0502040204020203" pitchFamily="34" charset="0"/>
              </a:rPr>
              <a:t>head </a:t>
            </a:r>
            <a:r>
              <a:rPr lang="en-CA" dirty="0">
                <a:latin typeface="Segoe UI" panose="020B0502040204020203" pitchFamily="34" charset="0"/>
                <a:cs typeface="Segoe UI" panose="020B0502040204020203" pitchFamily="34" charset="0"/>
              </a:rPr>
              <a:t>node</a:t>
            </a:r>
            <a:endParaRPr lang="en-CA" dirty="0"/>
          </a:p>
        </p:txBody>
      </p:sp>
      <p:sp>
        <p:nvSpPr>
          <p:cNvPr id="16" name="Rectangle 15">
            <a:extLst>
              <a:ext uri="{FF2B5EF4-FFF2-40B4-BE49-F238E27FC236}">
                <a16:creationId xmlns:a16="http://schemas.microsoft.com/office/drawing/2014/main" id="{CB9F6F45-CAE5-E64C-9657-1BD9B305B9CB}"/>
              </a:ext>
            </a:extLst>
          </p:cNvPr>
          <p:cNvSpPr/>
          <p:nvPr/>
        </p:nvSpPr>
        <p:spPr>
          <a:xfrm>
            <a:off x="9215478"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17" name="Straight Arrow Connector 16">
            <a:extLst>
              <a:ext uri="{FF2B5EF4-FFF2-40B4-BE49-F238E27FC236}">
                <a16:creationId xmlns:a16="http://schemas.microsoft.com/office/drawing/2014/main" id="{EB77A138-BE2F-5342-A175-78C40CE52692}"/>
              </a:ext>
            </a:extLst>
          </p:cNvPr>
          <p:cNvCxnSpPr>
            <a:cxnSpLocks/>
          </p:cNvCxnSpPr>
          <p:nvPr/>
        </p:nvCxnSpPr>
        <p:spPr>
          <a:xfrm>
            <a:off x="9928921" y="5747258"/>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B488651-60DE-0B41-809D-09DCFF2BF0DD}"/>
              </a:ext>
            </a:extLst>
          </p:cNvPr>
          <p:cNvCxnSpPr>
            <a:cxnSpLocks/>
          </p:cNvCxnSpPr>
          <p:nvPr/>
        </p:nvCxnSpPr>
        <p:spPr>
          <a:xfrm>
            <a:off x="10039502"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F37D00C1-53D0-E745-A6B8-28B589552119}"/>
              </a:ext>
            </a:extLst>
          </p:cNvPr>
          <p:cNvSpPr txBox="1"/>
          <p:nvPr/>
        </p:nvSpPr>
        <p:spPr>
          <a:xfrm>
            <a:off x="7902907"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21" name="Straight Arrow Connector 20">
            <a:extLst>
              <a:ext uri="{FF2B5EF4-FFF2-40B4-BE49-F238E27FC236}">
                <a16:creationId xmlns:a16="http://schemas.microsoft.com/office/drawing/2014/main" id="{3090EB19-44E6-9A46-8CC4-61F4E6754161}"/>
              </a:ext>
            </a:extLst>
          </p:cNvPr>
          <p:cNvCxnSpPr>
            <a:cxnSpLocks/>
          </p:cNvCxnSpPr>
          <p:nvPr/>
        </p:nvCxnSpPr>
        <p:spPr>
          <a:xfrm>
            <a:off x="8883131"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09887B36-9E7F-2040-B602-B9EE1CAF32C0}"/>
              </a:ext>
            </a:extLst>
          </p:cNvPr>
          <p:cNvSpPr/>
          <p:nvPr/>
        </p:nvSpPr>
        <p:spPr>
          <a:xfrm>
            <a:off x="5444622"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27" name="Straight Arrow Connector 26">
            <a:extLst>
              <a:ext uri="{FF2B5EF4-FFF2-40B4-BE49-F238E27FC236}">
                <a16:creationId xmlns:a16="http://schemas.microsoft.com/office/drawing/2014/main" id="{424341CD-6F43-2744-9B8C-5E36D4C2D043}"/>
              </a:ext>
            </a:extLst>
          </p:cNvPr>
          <p:cNvCxnSpPr>
            <a:cxnSpLocks/>
            <a:endCxn id="19" idx="1"/>
          </p:cNvCxnSpPr>
          <p:nvPr/>
        </p:nvCxnSpPr>
        <p:spPr>
          <a:xfrm flipV="1">
            <a:off x="6158065" y="5468288"/>
            <a:ext cx="1744842" cy="27897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3DB46270-DDB5-BD4D-932B-4F43E53CA82D}"/>
              </a:ext>
            </a:extLst>
          </p:cNvPr>
          <p:cNvCxnSpPr>
            <a:cxnSpLocks/>
          </p:cNvCxnSpPr>
          <p:nvPr/>
        </p:nvCxnSpPr>
        <p:spPr>
          <a:xfrm>
            <a:off x="6268646"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60A8817-A439-B14F-ADD1-E9C587CB1C89}"/>
              </a:ext>
            </a:extLst>
          </p:cNvPr>
          <p:cNvSpPr txBox="1"/>
          <p:nvPr/>
        </p:nvSpPr>
        <p:spPr>
          <a:xfrm>
            <a:off x="4132051"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30" name="Straight Arrow Connector 29">
            <a:extLst>
              <a:ext uri="{FF2B5EF4-FFF2-40B4-BE49-F238E27FC236}">
                <a16:creationId xmlns:a16="http://schemas.microsoft.com/office/drawing/2014/main" id="{B801857C-9F7F-734B-B118-BB7D6AA0E14D}"/>
              </a:ext>
            </a:extLst>
          </p:cNvPr>
          <p:cNvCxnSpPr>
            <a:cxnSpLocks/>
          </p:cNvCxnSpPr>
          <p:nvPr/>
        </p:nvCxnSpPr>
        <p:spPr>
          <a:xfrm>
            <a:off x="5112275"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4343B9FE-F104-AF45-A813-2948C7F2D86C}"/>
              </a:ext>
            </a:extLst>
          </p:cNvPr>
          <p:cNvSpPr/>
          <p:nvPr/>
        </p:nvSpPr>
        <p:spPr>
          <a:xfrm>
            <a:off x="1673766" y="4901988"/>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2" name="Straight Arrow Connector 31">
            <a:extLst>
              <a:ext uri="{FF2B5EF4-FFF2-40B4-BE49-F238E27FC236}">
                <a16:creationId xmlns:a16="http://schemas.microsoft.com/office/drawing/2014/main" id="{9E998309-0975-BD4C-B412-7C61F9514815}"/>
              </a:ext>
            </a:extLst>
          </p:cNvPr>
          <p:cNvCxnSpPr>
            <a:cxnSpLocks/>
            <a:endCxn id="29" idx="1"/>
          </p:cNvCxnSpPr>
          <p:nvPr/>
        </p:nvCxnSpPr>
        <p:spPr>
          <a:xfrm flipV="1">
            <a:off x="2387209" y="5468288"/>
            <a:ext cx="1744842" cy="27897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1545AE04-153B-BC4B-924F-52C60A021EAF}"/>
              </a:ext>
            </a:extLst>
          </p:cNvPr>
          <p:cNvCxnSpPr>
            <a:cxnSpLocks/>
          </p:cNvCxnSpPr>
          <p:nvPr/>
        </p:nvCxnSpPr>
        <p:spPr>
          <a:xfrm>
            <a:off x="2497790" y="5183192"/>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291F05D-BA0C-EF4C-A83D-BF4B8FB74CBE}"/>
              </a:ext>
            </a:extLst>
          </p:cNvPr>
          <p:cNvSpPr txBox="1"/>
          <p:nvPr/>
        </p:nvSpPr>
        <p:spPr>
          <a:xfrm>
            <a:off x="361195" y="5237455"/>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35" name="Straight Arrow Connector 34">
            <a:extLst>
              <a:ext uri="{FF2B5EF4-FFF2-40B4-BE49-F238E27FC236}">
                <a16:creationId xmlns:a16="http://schemas.microsoft.com/office/drawing/2014/main" id="{A735B5B0-1B79-3542-8B04-6B69102A8711}"/>
              </a:ext>
            </a:extLst>
          </p:cNvPr>
          <p:cNvCxnSpPr>
            <a:cxnSpLocks/>
          </p:cNvCxnSpPr>
          <p:nvPr/>
        </p:nvCxnSpPr>
        <p:spPr>
          <a:xfrm>
            <a:off x="1341419" y="5468288"/>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CCCA72C6-70F3-D842-AB02-36D5F63DB695}"/>
              </a:ext>
            </a:extLst>
          </p:cNvPr>
          <p:cNvSpPr txBox="1"/>
          <p:nvPr/>
        </p:nvSpPr>
        <p:spPr>
          <a:xfrm>
            <a:off x="5210068" y="6171341"/>
            <a:ext cx="3062441" cy="369332"/>
          </a:xfrm>
          <a:prstGeom prst="rect">
            <a:avLst/>
          </a:prstGeom>
          <a:noFill/>
        </p:spPr>
        <p:txBody>
          <a:bodyPr wrap="none" rtlCol="0">
            <a:spAutoFit/>
          </a:bodyPr>
          <a:lstStyle/>
          <a:p>
            <a:r>
              <a:rPr lang="en-CA" dirty="0">
                <a:solidFill>
                  <a:srgbClr val="FFFF00"/>
                </a:solidFill>
              </a:rPr>
              <a:t>These nodes are now linked!</a:t>
            </a:r>
          </a:p>
        </p:txBody>
      </p:sp>
      <p:pic>
        <p:nvPicPr>
          <p:cNvPr id="9" name="Graphic 8" descr="Tick with solid fill">
            <a:extLst>
              <a:ext uri="{FF2B5EF4-FFF2-40B4-BE49-F238E27FC236}">
                <a16:creationId xmlns:a16="http://schemas.microsoft.com/office/drawing/2014/main" id="{8CA00EEA-A7AC-6D40-8E42-E634B9EAB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8810" y="4784111"/>
            <a:ext cx="457200" cy="457200"/>
          </a:xfrm>
          <a:prstGeom prst="rect">
            <a:avLst/>
          </a:prstGeom>
        </p:spPr>
      </p:pic>
      <p:pic>
        <p:nvPicPr>
          <p:cNvPr id="25" name="Graphic 24" descr="Tick with solid fill">
            <a:extLst>
              <a:ext uri="{FF2B5EF4-FFF2-40B4-BE49-F238E27FC236}">
                <a16:creationId xmlns:a16="http://schemas.microsoft.com/office/drawing/2014/main" id="{1CA4FBDA-72D6-7245-AFF0-2B952D062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6304" y="4745795"/>
            <a:ext cx="457201" cy="457201"/>
          </a:xfrm>
          <a:prstGeom prst="rect">
            <a:avLst/>
          </a:prstGeom>
        </p:spPr>
      </p:pic>
      <p:sp>
        <p:nvSpPr>
          <p:cNvPr id="23" name="TextBox 22">
            <a:extLst>
              <a:ext uri="{FF2B5EF4-FFF2-40B4-BE49-F238E27FC236}">
                <a16:creationId xmlns:a16="http://schemas.microsoft.com/office/drawing/2014/main" id="{B7A397CC-531A-124C-8149-D04FDD8E9227}"/>
              </a:ext>
            </a:extLst>
          </p:cNvPr>
          <p:cNvSpPr txBox="1"/>
          <p:nvPr/>
        </p:nvSpPr>
        <p:spPr>
          <a:xfrm>
            <a:off x="419372" y="4322446"/>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24" name="Straight Arrow Connector 23">
            <a:extLst>
              <a:ext uri="{FF2B5EF4-FFF2-40B4-BE49-F238E27FC236}">
                <a16:creationId xmlns:a16="http://schemas.microsoft.com/office/drawing/2014/main" id="{6818ACBB-3E22-3A41-B527-3189AA352664}"/>
              </a:ext>
            </a:extLst>
          </p:cNvPr>
          <p:cNvCxnSpPr>
            <a:cxnSpLocks/>
          </p:cNvCxnSpPr>
          <p:nvPr/>
        </p:nvCxnSpPr>
        <p:spPr>
          <a:xfrm>
            <a:off x="854199" y="4684469"/>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81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Breakout Session!</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look at how this works in Python!</a:t>
            </a:r>
          </a:p>
          <a:p>
            <a:pPr lvl="1"/>
            <a:r>
              <a:rPr lang="en-CA" dirty="0"/>
              <a:t>Node class</a:t>
            </a:r>
          </a:p>
          <a:p>
            <a:pPr lvl="2"/>
            <a:r>
              <a:rPr lang="en-CA" dirty="0"/>
              <a:t>Creating nodes</a:t>
            </a:r>
          </a:p>
          <a:p>
            <a:pPr lvl="2"/>
            <a:r>
              <a:rPr lang="en-CA" dirty="0"/>
              <a:t>Setting cargo and next pointers</a:t>
            </a:r>
          </a:p>
          <a:p>
            <a:pPr lvl="1"/>
            <a:endParaRPr lang="en-US" dirty="0"/>
          </a:p>
          <a:p>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The Node Class</a:t>
            </a:r>
          </a:p>
        </p:txBody>
      </p:sp>
      <p:pic>
        <p:nvPicPr>
          <p:cNvPr id="6" name="Picture 2" descr="25+ Best Linked List Memes | Linked Memes, Del Memes, Testes Memes">
            <a:extLst>
              <a:ext uri="{FF2B5EF4-FFF2-40B4-BE49-F238E27FC236}">
                <a16:creationId xmlns:a16="http://schemas.microsoft.com/office/drawing/2014/main" id="{B0C9EB80-FA67-4542-8A06-CE1E58B35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42" y="3258184"/>
            <a:ext cx="3392277" cy="31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21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Data Structures!</a:t>
            </a:r>
            <a:endParaRPr lang="en-US" dirty="0">
              <a:solidFill>
                <a:schemeClr val="accent6"/>
              </a:solidFill>
            </a:endParaRP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569259" y="1825623"/>
            <a:ext cx="6182062" cy="4304863"/>
          </a:xfrm>
        </p:spPr>
        <p:txBody>
          <a:bodyPr>
            <a:normAutofit/>
          </a:bodyPr>
          <a:lstStyle/>
          <a:p>
            <a:pPr marL="0" marR="767715" indent="0">
              <a:lnSpc>
                <a:spcPct val="100000"/>
              </a:lnSpc>
              <a:buNone/>
            </a:pPr>
            <a:r>
              <a:rPr lang="en-CA" spc="-10" dirty="0">
                <a:latin typeface="Segoe UI" panose="020B0502040204020203" pitchFamily="34" charset="0"/>
                <a:cs typeface="Segoe UI" panose="020B0502040204020203" pitchFamily="34" charset="0"/>
              </a:rPr>
              <a:t>Data structures are </a:t>
            </a:r>
            <a:r>
              <a:rPr lang="en-CA" spc="-10" dirty="0">
                <a:solidFill>
                  <a:schemeClr val="accent6"/>
                </a:solidFill>
                <a:latin typeface="Segoe UI" panose="020B0502040204020203" pitchFamily="34" charset="0"/>
                <a:cs typeface="Segoe UI" panose="020B0502040204020203" pitchFamily="34" charset="0"/>
              </a:rPr>
              <a:t>“containers” </a:t>
            </a:r>
            <a:r>
              <a:rPr lang="en-CA" spc="-10" dirty="0">
                <a:latin typeface="Segoe UI" panose="020B0502040204020203" pitchFamily="34" charset="0"/>
                <a:cs typeface="Segoe UI" panose="020B0502040204020203" pitchFamily="34" charset="0"/>
              </a:rPr>
              <a:t>that organize and group data</a:t>
            </a:r>
          </a:p>
          <a:p>
            <a:pPr marL="12700" marR="767715">
              <a:lnSpc>
                <a:spcPct val="100000"/>
              </a:lnSpc>
            </a:pPr>
            <a:r>
              <a:rPr lang="en-CA" spc="-10" dirty="0">
                <a:solidFill>
                  <a:srgbClr val="00FF00"/>
                </a:solidFill>
                <a:latin typeface="Segoe UI" panose="020B0502040204020203" pitchFamily="34" charset="0"/>
                <a:cs typeface="Segoe UI" panose="020B0502040204020203" pitchFamily="34" charset="0"/>
              </a:rPr>
              <a:t>Lists</a:t>
            </a:r>
          </a:p>
          <a:p>
            <a:pPr marL="12700" marR="767715">
              <a:lnSpc>
                <a:spcPct val="100000"/>
              </a:lnSpc>
            </a:pPr>
            <a:r>
              <a:rPr lang="en-CA" spc="-10" dirty="0">
                <a:solidFill>
                  <a:srgbClr val="00FF00"/>
                </a:solidFill>
                <a:latin typeface="Segoe UI" panose="020B0502040204020203" pitchFamily="34" charset="0"/>
                <a:cs typeface="Segoe UI" panose="020B0502040204020203" pitchFamily="34" charset="0"/>
              </a:rPr>
              <a:t>Sets</a:t>
            </a:r>
          </a:p>
          <a:p>
            <a:pPr marL="12700" marR="767715">
              <a:lnSpc>
                <a:spcPct val="100000"/>
              </a:lnSpc>
            </a:pPr>
            <a:r>
              <a:rPr lang="en-CA" spc="-10" dirty="0">
                <a:solidFill>
                  <a:srgbClr val="00FF00"/>
                </a:solidFill>
                <a:latin typeface="Segoe UI" panose="020B0502040204020203" pitchFamily="34" charset="0"/>
                <a:cs typeface="Segoe UI" panose="020B0502040204020203" pitchFamily="34" charset="0"/>
              </a:rPr>
              <a:t>Tuples</a:t>
            </a:r>
          </a:p>
          <a:p>
            <a:pPr marL="12700" marR="767715">
              <a:lnSpc>
                <a:spcPct val="100000"/>
              </a:lnSpc>
            </a:pPr>
            <a:r>
              <a:rPr lang="en-CA" spc="-10" dirty="0">
                <a:solidFill>
                  <a:srgbClr val="00FF00"/>
                </a:solidFill>
                <a:latin typeface="Segoe UI" panose="020B0502040204020203" pitchFamily="34" charset="0"/>
                <a:cs typeface="Segoe UI" panose="020B0502040204020203" pitchFamily="34" charset="0"/>
              </a:rPr>
              <a:t>Dictionaries</a:t>
            </a:r>
          </a:p>
          <a:p>
            <a:pPr marL="12700" marR="767715">
              <a:lnSpc>
                <a:spcPct val="100000"/>
              </a:lnSpc>
            </a:pPr>
            <a:r>
              <a:rPr lang="en-CA" spc="-10" dirty="0">
                <a:latin typeface="Segoe UI" panose="020B0502040204020203" pitchFamily="34" charset="0"/>
                <a:cs typeface="Segoe UI" panose="020B0502040204020203" pitchFamily="34" charset="0"/>
              </a:rPr>
              <a:t>Linked lists</a:t>
            </a:r>
          </a:p>
          <a:p>
            <a:pPr marL="12700" marR="767715">
              <a:lnSpc>
                <a:spcPct val="100000"/>
              </a:lnSpc>
            </a:pPr>
            <a:r>
              <a:rPr lang="en-CA" spc="-10" dirty="0">
                <a:latin typeface="Segoe UI" panose="020B0502040204020203" pitchFamily="34" charset="0"/>
                <a:cs typeface="Segoe UI" panose="020B0502040204020203" pitchFamily="34" charset="0"/>
              </a:rPr>
              <a:t>Binary trees</a:t>
            </a:r>
            <a:endParaRPr lang="en-US" dirty="0"/>
          </a:p>
        </p:txBody>
      </p:sp>
      <p:pic>
        <p:nvPicPr>
          <p:cNvPr id="5122" name="Picture 2" descr="One does not learn data structures without implementing a linked-list and a  binary tree from scratch - One Does Not Simply | Meme Generator">
            <a:extLst>
              <a:ext uri="{FF2B5EF4-FFF2-40B4-BE49-F238E27FC236}">
                <a16:creationId xmlns:a16="http://schemas.microsoft.com/office/drawing/2014/main" id="{8C18390A-98F9-9648-8F8B-F43693C51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536" y="2967800"/>
            <a:ext cx="3604647" cy="36046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 know algorithms and data structures - i know kung fu | Meme Generator">
            <a:extLst>
              <a:ext uri="{FF2B5EF4-FFF2-40B4-BE49-F238E27FC236}">
                <a16:creationId xmlns:a16="http://schemas.microsoft.com/office/drawing/2014/main" id="{818DC623-C383-7F44-B557-0516A7D95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829" y="727514"/>
            <a:ext cx="3183387" cy="318338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3D0E6B8-72D2-6447-8326-8014ABC85A8A}"/>
              </a:ext>
            </a:extLst>
          </p:cNvPr>
          <p:cNvCxnSpPr/>
          <p:nvPr/>
        </p:nvCxnSpPr>
        <p:spPr>
          <a:xfrm>
            <a:off x="426720" y="5013960"/>
            <a:ext cx="27889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77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C864-7075-AA4C-9CA5-2B9956FBE1BF}"/>
              </a:ext>
            </a:extLst>
          </p:cNvPr>
          <p:cNvSpPr>
            <a:spLocks noGrp="1"/>
          </p:cNvSpPr>
          <p:nvPr>
            <p:ph type="title"/>
          </p:nvPr>
        </p:nvSpPr>
        <p:spPr/>
        <p:txBody>
          <a:bodyPr>
            <a:normAutofit fontScale="90000"/>
          </a:bodyPr>
          <a:lstStyle/>
          <a:p>
            <a:r>
              <a:rPr lang="en-CA" dirty="0"/>
              <a:t>Traversing a Linked List</a:t>
            </a:r>
          </a:p>
        </p:txBody>
      </p:sp>
      <p:sp>
        <p:nvSpPr>
          <p:cNvPr id="3" name="Content Placeholder 2">
            <a:extLst>
              <a:ext uri="{FF2B5EF4-FFF2-40B4-BE49-F238E27FC236}">
                <a16:creationId xmlns:a16="http://schemas.microsoft.com/office/drawing/2014/main" id="{CF466C83-7709-B340-AF39-8AAF8E7F5497}"/>
              </a:ext>
            </a:extLst>
          </p:cNvPr>
          <p:cNvSpPr>
            <a:spLocks noGrp="1"/>
          </p:cNvSpPr>
          <p:nvPr>
            <p:ph idx="1"/>
          </p:nvPr>
        </p:nvSpPr>
        <p:spPr/>
        <p:txBody>
          <a:bodyPr/>
          <a:lstStyle/>
          <a:p>
            <a:r>
              <a:rPr lang="en-CA" dirty="0"/>
              <a:t>Let’s write a function </a:t>
            </a:r>
            <a:r>
              <a:rPr lang="en-CA" dirty="0" err="1">
                <a:latin typeface="Courier" pitchFamily="2" charset="0"/>
              </a:rPr>
              <a:t>print_list</a:t>
            </a:r>
            <a:r>
              <a:rPr lang="en-CA" dirty="0">
                <a:latin typeface="Courier" pitchFamily="2" charset="0"/>
              </a:rPr>
              <a:t> </a:t>
            </a:r>
            <a:r>
              <a:rPr lang="en-CA" dirty="0"/>
              <a:t>that takes a single node as an argument (usually the </a:t>
            </a:r>
            <a:r>
              <a:rPr lang="en-CA" dirty="0">
                <a:solidFill>
                  <a:srgbClr val="00FCFF"/>
                </a:solidFill>
              </a:rPr>
              <a:t>head</a:t>
            </a:r>
            <a:r>
              <a:rPr lang="en-CA" dirty="0"/>
              <a:t>), and prints each node until it gets to the end (</a:t>
            </a:r>
            <a:r>
              <a:rPr lang="en-CA" dirty="0">
                <a:solidFill>
                  <a:srgbClr val="00FCFF"/>
                </a:solidFill>
              </a:rPr>
              <a:t>tail</a:t>
            </a:r>
            <a:r>
              <a:rPr lang="en-CA" dirty="0"/>
              <a:t>) of that linked list</a:t>
            </a:r>
          </a:p>
        </p:txBody>
      </p:sp>
      <p:sp>
        <p:nvSpPr>
          <p:cNvPr id="5" name="Rectangle 4">
            <a:extLst>
              <a:ext uri="{FF2B5EF4-FFF2-40B4-BE49-F238E27FC236}">
                <a16:creationId xmlns:a16="http://schemas.microsoft.com/office/drawing/2014/main" id="{7770ACA9-A18E-FA42-A4EA-E0F6571412A2}"/>
              </a:ext>
            </a:extLst>
          </p:cNvPr>
          <p:cNvSpPr/>
          <p:nvPr/>
        </p:nvSpPr>
        <p:spPr>
          <a:xfrm>
            <a:off x="1073426" y="3009613"/>
            <a:ext cx="6858000" cy="1908215"/>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class Node: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def __</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init</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__(self, cargo=None, next=None):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self.cargo</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 cargo</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self.next</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 next</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def __</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str</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__(self):</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        return </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str</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a:t>
            </a:r>
            <a:r>
              <a:rPr kumimoji="0" lang="en-US" sz="1800" b="0" i="0" u="none" strike="noStrike" kern="1200" cap="none" spc="0" normalizeH="0" baseline="0" noProof="0" dirty="0" err="1">
                <a:ln>
                  <a:noFill/>
                </a:ln>
                <a:solidFill>
                  <a:schemeClr val="accent6"/>
                </a:solidFill>
                <a:effectLst/>
                <a:uLnTx/>
                <a:uFillTx/>
                <a:latin typeface="Courier New" panose="02070309020205020404" pitchFamily="49" charset="0"/>
                <a:ea typeface="MS Mincho" panose="02020609040205080304" pitchFamily="49" charset="-128"/>
                <a:cs typeface="+mn-cs"/>
              </a:rPr>
              <a:t>self.cargo</a:t>
            </a:r>
            <a:r>
              <a:rPr kumimoji="0" lang="en-US" sz="1800" b="0" i="0" u="none" strike="noStrike" kern="1200" cap="none" spc="0" normalizeH="0" baseline="0" noProof="0" dirty="0">
                <a:ln>
                  <a:noFill/>
                </a:ln>
                <a:solidFill>
                  <a:schemeClr val="accent6"/>
                </a:solidFill>
                <a:effectLst/>
                <a:uLnTx/>
                <a:uFillTx/>
                <a:latin typeface="Courier New" panose="02070309020205020404" pitchFamily="49" charset="0"/>
                <a:ea typeface="MS Mincho" panose="02020609040205080304" pitchFamily="49" charset="-128"/>
                <a:cs typeface="+mn-cs"/>
              </a:rPr>
              <a:t>)</a:t>
            </a:r>
          </a:p>
        </p:txBody>
      </p:sp>
      <p:sp>
        <p:nvSpPr>
          <p:cNvPr id="6" name="Rectangle 5">
            <a:extLst>
              <a:ext uri="{FF2B5EF4-FFF2-40B4-BE49-F238E27FC236}">
                <a16:creationId xmlns:a16="http://schemas.microsoft.com/office/drawing/2014/main" id="{E6498DA0-687E-1D4B-B80E-77381F9E4DF0}"/>
              </a:ext>
            </a:extLst>
          </p:cNvPr>
          <p:cNvSpPr/>
          <p:nvPr/>
        </p:nvSpPr>
        <p:spPr>
          <a:xfrm>
            <a:off x="1073426" y="4984088"/>
            <a:ext cx="4572000" cy="1369606"/>
          </a:xfrm>
          <a:prstGeom prst="rect">
            <a:avLst/>
          </a:prstGeom>
        </p:spPr>
        <p:txBody>
          <a:bodyPr>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def </a:t>
            </a:r>
            <a:r>
              <a:rPr kumimoji="0" lang="en-US" sz="18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print_list</a:t>
            </a:r>
            <a:r>
              <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(node):</a:t>
            </a:r>
          </a:p>
          <a:p>
            <a:pPr marL="0" marR="0" lvl="0" indent="0" algn="l" defTabSz="914400" rtl="0" eaLnBrk="0" fontAlgn="base"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while node != None:</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print(node, end="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        node = </a:t>
            </a:r>
            <a:r>
              <a:rPr kumimoji="0" lang="en-US" sz="18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node.next</a:t>
            </a:r>
            <a:endParaRPr kumimoji="0" lang="en-US" sz="18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endParaRPr>
          </a:p>
        </p:txBody>
      </p:sp>
      <p:sp>
        <p:nvSpPr>
          <p:cNvPr id="7" name="Rectangle 6">
            <a:extLst>
              <a:ext uri="{FF2B5EF4-FFF2-40B4-BE49-F238E27FC236}">
                <a16:creationId xmlns:a16="http://schemas.microsoft.com/office/drawing/2014/main" id="{A50B8DCD-AD3E-8D4B-89B1-07B02D5FF5CC}"/>
              </a:ext>
            </a:extLst>
          </p:cNvPr>
          <p:cNvSpPr/>
          <p:nvPr/>
        </p:nvSpPr>
        <p:spPr>
          <a:xfrm>
            <a:off x="8346839" y="3745287"/>
            <a:ext cx="3242187" cy="2477601"/>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node1 = Node(1)</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node2 = Node(2)</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node3 = Node(3)</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node1.next = node2</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node2.next = node3</a:t>
            </a:r>
          </a:p>
          <a:p>
            <a:pPr marL="0" marR="0" lvl="0" indent="0" algn="l" defTabSz="914400" rtl="0" eaLnBrk="0" fontAlgn="base" latinLnBrk="0" hangingPunct="0">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&gt;&gt;&gt; print_list(node1)</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CFF"/>
                </a:solidFill>
                <a:effectLst/>
                <a:uLnTx/>
                <a:uFillTx/>
                <a:latin typeface="Courier New" panose="02070309020205020404" pitchFamily="49" charset="0"/>
                <a:ea typeface="MS Mincho" panose="02020609040205080304" pitchFamily="49" charset="-128"/>
                <a:cs typeface="+mn-cs"/>
              </a:rPr>
              <a:t>1 2 3 </a:t>
            </a:r>
          </a:p>
        </p:txBody>
      </p:sp>
      <p:sp>
        <p:nvSpPr>
          <p:cNvPr id="4" name="TextBox 3">
            <a:extLst>
              <a:ext uri="{FF2B5EF4-FFF2-40B4-BE49-F238E27FC236}">
                <a16:creationId xmlns:a16="http://schemas.microsoft.com/office/drawing/2014/main" id="{A138C589-E3CB-594D-AEEC-9504C7AA58E0}"/>
              </a:ext>
            </a:extLst>
          </p:cNvPr>
          <p:cNvSpPr txBox="1"/>
          <p:nvPr/>
        </p:nvSpPr>
        <p:spPr>
          <a:xfrm>
            <a:off x="5385299" y="5420133"/>
            <a:ext cx="2076209" cy="369332"/>
          </a:xfrm>
          <a:prstGeom prst="rect">
            <a:avLst/>
          </a:prstGeom>
          <a:noFill/>
        </p:spPr>
        <p:txBody>
          <a:bodyPr wrap="none" rtlCol="0">
            <a:spAutoFit/>
          </a:bodyPr>
          <a:lstStyle/>
          <a:p>
            <a:r>
              <a:rPr lang="en-CA" dirty="0">
                <a:solidFill>
                  <a:srgbClr val="FFFF00"/>
                </a:solidFill>
              </a:rPr>
              <a:t>OR </a:t>
            </a:r>
            <a:r>
              <a:rPr lang="en-CA" dirty="0">
                <a:solidFill>
                  <a:srgbClr val="FFFF00"/>
                </a:solidFill>
                <a:latin typeface="Courier" pitchFamily="2" charset="0"/>
              </a:rPr>
              <a:t>while node:</a:t>
            </a:r>
          </a:p>
        </p:txBody>
      </p:sp>
    </p:spTree>
    <p:extLst>
      <p:ext uri="{BB962C8B-B14F-4D97-AF65-F5344CB8AC3E}">
        <p14:creationId xmlns:p14="http://schemas.microsoft.com/office/powerpoint/2010/main" val="14686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11AE-C20C-DE44-B2A2-6514E19C4E8A}"/>
              </a:ext>
            </a:extLst>
          </p:cNvPr>
          <p:cNvSpPr>
            <a:spLocks noGrp="1"/>
          </p:cNvSpPr>
          <p:nvPr>
            <p:ph type="title"/>
          </p:nvPr>
        </p:nvSpPr>
        <p:spPr/>
        <p:txBody>
          <a:bodyPr>
            <a:normAutofit fontScale="90000"/>
          </a:bodyPr>
          <a:lstStyle/>
          <a:p>
            <a:r>
              <a:rPr lang="en-CA" dirty="0"/>
              <a:t>Traversing a Linked List</a:t>
            </a:r>
          </a:p>
        </p:txBody>
      </p:sp>
      <p:sp>
        <p:nvSpPr>
          <p:cNvPr id="3" name="Content Placeholder 2">
            <a:extLst>
              <a:ext uri="{FF2B5EF4-FFF2-40B4-BE49-F238E27FC236}">
                <a16:creationId xmlns:a16="http://schemas.microsoft.com/office/drawing/2014/main" id="{D82979D9-8BCC-ED4E-B151-920378CC6E6E}"/>
              </a:ext>
            </a:extLst>
          </p:cNvPr>
          <p:cNvSpPr>
            <a:spLocks noGrp="1"/>
          </p:cNvSpPr>
          <p:nvPr>
            <p:ph idx="1"/>
          </p:nvPr>
        </p:nvSpPr>
        <p:spPr/>
        <p:txBody>
          <a:bodyPr/>
          <a:lstStyle/>
          <a:p>
            <a:r>
              <a:rPr lang="en-CA" dirty="0"/>
              <a:t>To call this method, we pass a reference to the first node</a:t>
            </a:r>
          </a:p>
          <a:p>
            <a:endParaRPr lang="en-CA" dirty="0"/>
          </a:p>
          <a:p>
            <a:endParaRPr lang="en-CA" dirty="0"/>
          </a:p>
          <a:p>
            <a:r>
              <a:rPr lang="en-CA" dirty="0"/>
              <a:t>Inside </a:t>
            </a:r>
            <a:r>
              <a:rPr lang="en-CA" dirty="0" err="1"/>
              <a:t>print_list</a:t>
            </a:r>
            <a:r>
              <a:rPr lang="en-CA" dirty="0"/>
              <a:t> we have a reference to the first node of the list, but there is no variable that refers to the other nodes.  We have to use the next value from each node to get to the next node</a:t>
            </a:r>
          </a:p>
          <a:p>
            <a:r>
              <a:rPr lang="en-CA" dirty="0"/>
              <a:t>What would happen if we put node2 instead of node1?</a:t>
            </a:r>
          </a:p>
        </p:txBody>
      </p:sp>
      <p:sp>
        <p:nvSpPr>
          <p:cNvPr id="4" name="Rectangle 3">
            <a:extLst>
              <a:ext uri="{FF2B5EF4-FFF2-40B4-BE49-F238E27FC236}">
                <a16:creationId xmlns:a16="http://schemas.microsoft.com/office/drawing/2014/main" id="{CF4F746E-C7EE-5241-ADF3-080A114E5632}"/>
              </a:ext>
            </a:extLst>
          </p:cNvPr>
          <p:cNvSpPr/>
          <p:nvPr/>
        </p:nvSpPr>
        <p:spPr>
          <a:xfrm>
            <a:off x="2898913" y="2388704"/>
            <a:ext cx="4953000" cy="830997"/>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a:t>
            </a:r>
            <a:r>
              <a:rPr kumimoji="0" lang="en-US" sz="24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print_list</a:t>
            </a:r>
            <a:r>
              <a:rPr kumimoji="0" lang="en-US" sz="24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(node1)</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1 2 3</a:t>
            </a:r>
          </a:p>
        </p:txBody>
      </p:sp>
      <p:sp>
        <p:nvSpPr>
          <p:cNvPr id="5" name="Rectangle 4">
            <a:extLst>
              <a:ext uri="{FF2B5EF4-FFF2-40B4-BE49-F238E27FC236}">
                <a16:creationId xmlns:a16="http://schemas.microsoft.com/office/drawing/2014/main" id="{560B8FFD-BB53-8A45-8B5E-F10611026A4E}"/>
              </a:ext>
            </a:extLst>
          </p:cNvPr>
          <p:cNvSpPr/>
          <p:nvPr/>
        </p:nvSpPr>
        <p:spPr>
          <a:xfrm>
            <a:off x="2819400" y="5410200"/>
            <a:ext cx="4572000" cy="830997"/>
          </a:xfrm>
          <a:prstGeom prst="rect">
            <a:avLst/>
          </a:prstGeom>
        </p:spPr>
        <p:txBody>
          <a:bodyPr>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&gt;&gt;&gt; </a:t>
            </a:r>
            <a:r>
              <a:rPr kumimoji="0" lang="en-US" sz="2400" b="0" i="0" u="none" strike="noStrike" kern="1200" cap="none" spc="0" normalizeH="0" baseline="0" noProof="0" dirty="0" err="1">
                <a:ln>
                  <a:noFill/>
                </a:ln>
                <a:solidFill>
                  <a:srgbClr val="00FF00"/>
                </a:solidFill>
                <a:effectLst/>
                <a:uLnTx/>
                <a:uFillTx/>
                <a:latin typeface="Courier New" panose="02070309020205020404" pitchFamily="49" charset="0"/>
                <a:ea typeface="MS Mincho" panose="02020609040205080304" pitchFamily="49" charset="-128"/>
                <a:cs typeface="+mn-cs"/>
              </a:rPr>
              <a:t>print_list</a:t>
            </a:r>
            <a:r>
              <a:rPr kumimoji="0" lang="en-US" sz="2400" b="0"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(node2)</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FF00"/>
                </a:solidFill>
                <a:effectLst/>
                <a:uLnTx/>
                <a:uFillTx/>
                <a:latin typeface="Courier New" panose="02070309020205020404" pitchFamily="49" charset="0"/>
                <a:ea typeface="MS Mincho" panose="02020609040205080304" pitchFamily="49" charset="-128"/>
                <a:cs typeface="+mn-cs"/>
              </a:rPr>
              <a:t>2 3</a:t>
            </a:r>
          </a:p>
        </p:txBody>
      </p:sp>
    </p:spTree>
    <p:extLst>
      <p:ext uri="{BB962C8B-B14F-4D97-AF65-F5344CB8AC3E}">
        <p14:creationId xmlns:p14="http://schemas.microsoft.com/office/powerpoint/2010/main" val="2594834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8C37-F29C-3243-A8BE-F697648CA15B}"/>
              </a:ext>
            </a:extLst>
          </p:cNvPr>
          <p:cNvSpPr>
            <a:spLocks noGrp="1"/>
          </p:cNvSpPr>
          <p:nvPr>
            <p:ph type="title"/>
          </p:nvPr>
        </p:nvSpPr>
        <p:spPr/>
        <p:txBody>
          <a:bodyPr>
            <a:normAutofit fontScale="90000"/>
          </a:bodyPr>
          <a:lstStyle/>
          <a:p>
            <a:r>
              <a:rPr lang="en-CA" dirty="0"/>
              <a:t>Infinite Lists</a:t>
            </a:r>
          </a:p>
        </p:txBody>
      </p:sp>
      <p:sp>
        <p:nvSpPr>
          <p:cNvPr id="3" name="Content Placeholder 2">
            <a:extLst>
              <a:ext uri="{FF2B5EF4-FFF2-40B4-BE49-F238E27FC236}">
                <a16:creationId xmlns:a16="http://schemas.microsoft.com/office/drawing/2014/main" id="{0360EC24-FAE0-5E46-9FC8-3A2D3DCDBD27}"/>
              </a:ext>
            </a:extLst>
          </p:cNvPr>
          <p:cNvSpPr>
            <a:spLocks noGrp="1"/>
          </p:cNvSpPr>
          <p:nvPr>
            <p:ph idx="1"/>
          </p:nvPr>
        </p:nvSpPr>
        <p:spPr/>
        <p:txBody>
          <a:bodyPr/>
          <a:lstStyle/>
          <a:p>
            <a:r>
              <a:rPr lang="en-CA" dirty="0"/>
              <a:t>There is nothing stopping a node from referring back to an earlier node, including itself</a:t>
            </a:r>
          </a:p>
          <a:p>
            <a:endParaRPr lang="en-CA" dirty="0"/>
          </a:p>
          <a:p>
            <a:endParaRPr lang="en-CA" dirty="0"/>
          </a:p>
          <a:p>
            <a:endParaRPr lang="en-CA" dirty="0"/>
          </a:p>
          <a:p>
            <a:endParaRPr lang="en-CA" dirty="0"/>
          </a:p>
          <a:p>
            <a:r>
              <a:rPr lang="en-CA" dirty="0"/>
              <a:t>If we try to print this list, it will loop forever</a:t>
            </a:r>
          </a:p>
          <a:p>
            <a:r>
              <a:rPr lang="en-CA" dirty="0" err="1"/>
              <a:t>print_list</a:t>
            </a:r>
            <a:r>
              <a:rPr lang="en-CA" dirty="0"/>
              <a:t> should come with a pre-condition that no node references a node earlier in the sequence</a:t>
            </a:r>
          </a:p>
        </p:txBody>
      </p:sp>
      <p:sp>
        <p:nvSpPr>
          <p:cNvPr id="4" name="Rectangle 3">
            <a:extLst>
              <a:ext uri="{FF2B5EF4-FFF2-40B4-BE49-F238E27FC236}">
                <a16:creationId xmlns:a16="http://schemas.microsoft.com/office/drawing/2014/main" id="{9C5B1D2A-1CB1-2C4D-A099-EDC5F2CF1BDC}"/>
              </a:ext>
            </a:extLst>
          </p:cNvPr>
          <p:cNvSpPr/>
          <p:nvPr/>
        </p:nvSpPr>
        <p:spPr>
          <a:xfrm>
            <a:off x="6339143" y="3429000"/>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6" name="Straight Arrow Connector 5">
            <a:extLst>
              <a:ext uri="{FF2B5EF4-FFF2-40B4-BE49-F238E27FC236}">
                <a16:creationId xmlns:a16="http://schemas.microsoft.com/office/drawing/2014/main" id="{D68EBD25-FB14-D84D-80E7-E692E5689017}"/>
              </a:ext>
            </a:extLst>
          </p:cNvPr>
          <p:cNvCxnSpPr>
            <a:cxnSpLocks/>
          </p:cNvCxnSpPr>
          <p:nvPr/>
        </p:nvCxnSpPr>
        <p:spPr>
          <a:xfrm>
            <a:off x="7163167" y="3710204"/>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0CEBF5AC-00A2-8841-8874-0C53B7F28490}"/>
              </a:ext>
            </a:extLst>
          </p:cNvPr>
          <p:cNvSpPr txBox="1"/>
          <p:nvPr/>
        </p:nvSpPr>
        <p:spPr>
          <a:xfrm>
            <a:off x="5026572" y="3764467"/>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8" name="Straight Arrow Connector 7">
            <a:extLst>
              <a:ext uri="{FF2B5EF4-FFF2-40B4-BE49-F238E27FC236}">
                <a16:creationId xmlns:a16="http://schemas.microsoft.com/office/drawing/2014/main" id="{8D23B86E-8865-5044-B461-42E6C47467AD}"/>
              </a:ext>
            </a:extLst>
          </p:cNvPr>
          <p:cNvCxnSpPr>
            <a:cxnSpLocks/>
          </p:cNvCxnSpPr>
          <p:nvPr/>
        </p:nvCxnSpPr>
        <p:spPr>
          <a:xfrm>
            <a:off x="6006796" y="3995300"/>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A09A614D-FA34-584A-B23A-D7F06C4B81B0}"/>
              </a:ext>
            </a:extLst>
          </p:cNvPr>
          <p:cNvSpPr/>
          <p:nvPr/>
        </p:nvSpPr>
        <p:spPr>
          <a:xfrm>
            <a:off x="2568287" y="3429000"/>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0" name="Straight Arrow Connector 9">
            <a:extLst>
              <a:ext uri="{FF2B5EF4-FFF2-40B4-BE49-F238E27FC236}">
                <a16:creationId xmlns:a16="http://schemas.microsoft.com/office/drawing/2014/main" id="{AA392B6C-7179-0349-A83A-A1F03EDFFD01}"/>
              </a:ext>
            </a:extLst>
          </p:cNvPr>
          <p:cNvCxnSpPr>
            <a:cxnSpLocks/>
            <a:endCxn id="7" idx="1"/>
          </p:cNvCxnSpPr>
          <p:nvPr/>
        </p:nvCxnSpPr>
        <p:spPr>
          <a:xfrm flipV="1">
            <a:off x="3281730" y="3995300"/>
            <a:ext cx="1744842" cy="27897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AF5BD8E-884B-884C-960A-1328C540861B}"/>
              </a:ext>
            </a:extLst>
          </p:cNvPr>
          <p:cNvCxnSpPr>
            <a:cxnSpLocks/>
          </p:cNvCxnSpPr>
          <p:nvPr/>
        </p:nvCxnSpPr>
        <p:spPr>
          <a:xfrm>
            <a:off x="3392311" y="3710204"/>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28F8285C-7909-4A4B-9741-CB8536D8CF55}"/>
              </a:ext>
            </a:extLst>
          </p:cNvPr>
          <p:cNvSpPr txBox="1"/>
          <p:nvPr/>
        </p:nvSpPr>
        <p:spPr>
          <a:xfrm>
            <a:off x="1255716" y="3764467"/>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13" name="Straight Arrow Connector 12">
            <a:extLst>
              <a:ext uri="{FF2B5EF4-FFF2-40B4-BE49-F238E27FC236}">
                <a16:creationId xmlns:a16="http://schemas.microsoft.com/office/drawing/2014/main" id="{8131BE8E-266C-364D-8F5F-994AF2D9093F}"/>
              </a:ext>
            </a:extLst>
          </p:cNvPr>
          <p:cNvCxnSpPr>
            <a:cxnSpLocks/>
          </p:cNvCxnSpPr>
          <p:nvPr/>
        </p:nvCxnSpPr>
        <p:spPr>
          <a:xfrm>
            <a:off x="2235940" y="3995300"/>
            <a:ext cx="332347"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398335F-B026-FC48-9860-45FFEE744357}"/>
              </a:ext>
            </a:extLst>
          </p:cNvPr>
          <p:cNvSpPr txBox="1"/>
          <p:nvPr/>
        </p:nvSpPr>
        <p:spPr>
          <a:xfrm>
            <a:off x="1313893" y="2849458"/>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cxnSp>
        <p:nvCxnSpPr>
          <p:cNvPr id="17" name="Straight Arrow Connector 16">
            <a:extLst>
              <a:ext uri="{FF2B5EF4-FFF2-40B4-BE49-F238E27FC236}">
                <a16:creationId xmlns:a16="http://schemas.microsoft.com/office/drawing/2014/main" id="{3B48C64E-BB03-8A48-B89B-C3178606E767}"/>
              </a:ext>
            </a:extLst>
          </p:cNvPr>
          <p:cNvCxnSpPr>
            <a:cxnSpLocks/>
          </p:cNvCxnSpPr>
          <p:nvPr/>
        </p:nvCxnSpPr>
        <p:spPr>
          <a:xfrm>
            <a:off x="1748720" y="3211481"/>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ircular Arrow 17">
            <a:extLst>
              <a:ext uri="{FF2B5EF4-FFF2-40B4-BE49-F238E27FC236}">
                <a16:creationId xmlns:a16="http://schemas.microsoft.com/office/drawing/2014/main" id="{32102D4E-7FF7-3744-926F-7D07090B3D77}"/>
              </a:ext>
            </a:extLst>
          </p:cNvPr>
          <p:cNvSpPr/>
          <p:nvPr/>
        </p:nvSpPr>
        <p:spPr>
          <a:xfrm rot="11740803">
            <a:off x="7940858" y="3908911"/>
            <a:ext cx="1252330" cy="1332074"/>
          </a:xfrm>
          <a:prstGeom prst="circularArrow">
            <a:avLst>
              <a:gd name="adj1" fmla="val 6506"/>
              <a:gd name="adj2" fmla="val 981805"/>
              <a:gd name="adj3" fmla="val 21063166"/>
              <a:gd name="adj4" fmla="val 1853088"/>
              <a:gd name="adj5" fmla="val 708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956427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look at how this works in Python!</a:t>
            </a:r>
          </a:p>
          <a:p>
            <a:pPr lvl="1"/>
            <a:r>
              <a:rPr lang="en-US" dirty="0"/>
              <a:t>Traversing a Linked List</a:t>
            </a:r>
          </a:p>
          <a:p>
            <a:pPr lvl="2"/>
            <a:r>
              <a:rPr lang="en-US" dirty="0"/>
              <a:t>Printing a list</a:t>
            </a:r>
          </a:p>
          <a:p>
            <a:pPr lvl="1"/>
            <a:r>
              <a:rPr lang="en-US" dirty="0"/>
              <a:t>Modifying a Linked List</a:t>
            </a:r>
          </a:p>
          <a:p>
            <a:pPr lvl="1"/>
            <a:r>
              <a:rPr lang="en-US" dirty="0"/>
              <a:t>BREAKOUT SESSION!</a:t>
            </a:r>
          </a:p>
          <a:p>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Traversing Linked Lists</a:t>
            </a:r>
          </a:p>
        </p:txBody>
      </p:sp>
      <p:pic>
        <p:nvPicPr>
          <p:cNvPr id="24578" name="Picture 2" descr="I don't always program with linked lists but when I do, I link the last  node back to the first node to screw with the grad student grading my  assignment - The">
            <a:extLst>
              <a:ext uri="{FF2B5EF4-FFF2-40B4-BE49-F238E27FC236}">
                <a16:creationId xmlns:a16="http://schemas.microsoft.com/office/drawing/2014/main" id="{8237FC98-6996-7844-9F06-4897716E1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870" y="3328701"/>
            <a:ext cx="25400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555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b="1" dirty="0"/>
              <a:t>Advanced Data Structures: </a:t>
            </a:r>
            <a:r>
              <a:rPr lang="en-US" dirty="0"/>
              <a:t>Linked Lists</a:t>
            </a:r>
            <a:endParaRPr lang="en-US" dirty="0">
              <a:solidFill>
                <a:schemeClr val="accent1"/>
              </a:solidFill>
            </a:endParaRP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11</a:t>
            </a:r>
            <a:r>
              <a:rPr lang="en-US" dirty="0"/>
              <a:t>.</a:t>
            </a:r>
            <a:r>
              <a:rPr lang="en-US" dirty="0">
                <a:solidFill>
                  <a:schemeClr val="accent6"/>
                </a:solidFill>
              </a:rPr>
              <a:t>2</a:t>
            </a:r>
            <a:r>
              <a:rPr lang="en-US" dirty="0">
                <a:solidFill>
                  <a:schemeClr val="accent1"/>
                </a:solidFill>
              </a:rPr>
              <a:t>)</a:t>
            </a:r>
          </a:p>
        </p:txBody>
      </p:sp>
    </p:spTree>
    <p:extLst>
      <p:ext uri="{BB962C8B-B14F-4D97-AF65-F5344CB8AC3E}">
        <p14:creationId xmlns:p14="http://schemas.microsoft.com/office/powerpoint/2010/main" val="393461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E9CA-3CBC-5841-8561-1BC587C9E139}"/>
              </a:ext>
            </a:extLst>
          </p:cNvPr>
          <p:cNvSpPr>
            <a:spLocks noGrp="1"/>
          </p:cNvSpPr>
          <p:nvPr>
            <p:ph type="title"/>
          </p:nvPr>
        </p:nvSpPr>
        <p:spPr/>
        <p:txBody>
          <a:bodyPr>
            <a:normAutofit fontScale="90000"/>
          </a:bodyPr>
          <a:lstStyle/>
          <a:p>
            <a:r>
              <a:rPr lang="en-US" dirty="0"/>
              <a:t>Linked Lists – Sequences of Things to Do</a:t>
            </a:r>
          </a:p>
        </p:txBody>
      </p:sp>
      <p:pic>
        <p:nvPicPr>
          <p:cNvPr id="7" name="Picture 2" descr="Image result for phd comic exam">
            <a:extLst>
              <a:ext uri="{FF2B5EF4-FFF2-40B4-BE49-F238E27FC236}">
                <a16:creationId xmlns:a16="http://schemas.microsoft.com/office/drawing/2014/main" id="{36C53F2E-B873-E74F-ACD4-D7C8C409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31" y="1722209"/>
            <a:ext cx="7262937" cy="34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15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E9CA-3CBC-5841-8561-1BC587C9E139}"/>
              </a:ext>
            </a:extLst>
          </p:cNvPr>
          <p:cNvSpPr>
            <a:spLocks noGrp="1"/>
          </p:cNvSpPr>
          <p:nvPr>
            <p:ph type="title"/>
          </p:nvPr>
        </p:nvSpPr>
        <p:spPr/>
        <p:txBody>
          <a:bodyPr>
            <a:normAutofit fontScale="90000"/>
          </a:bodyPr>
          <a:lstStyle/>
          <a:p>
            <a:r>
              <a:rPr lang="en-US" dirty="0"/>
              <a:t>Linked Lists – How do we read comics?</a:t>
            </a:r>
          </a:p>
        </p:txBody>
      </p:sp>
      <p:pic>
        <p:nvPicPr>
          <p:cNvPr id="7" name="Picture 2" descr="Image result for phd comic exam">
            <a:extLst>
              <a:ext uri="{FF2B5EF4-FFF2-40B4-BE49-F238E27FC236}">
                <a16:creationId xmlns:a16="http://schemas.microsoft.com/office/drawing/2014/main" id="{36C53F2E-B873-E74F-ACD4-D7C8C409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31" y="1544037"/>
            <a:ext cx="7262937" cy="34135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C295B2D9-7D3A-8B42-AB4C-09E752E7300D}"/>
              </a:ext>
            </a:extLst>
          </p:cNvPr>
          <p:cNvGraphicFramePr>
            <a:graphicFrameLocks noGrp="1"/>
          </p:cNvGraphicFramePr>
          <p:nvPr>
            <p:ph idx="1"/>
            <p:extLst>
              <p:ext uri="{D42A27DB-BD31-4B8C-83A1-F6EECF244321}">
                <p14:modId xmlns:p14="http://schemas.microsoft.com/office/powerpoint/2010/main" val="1282125182"/>
              </p:ext>
            </p:extLst>
          </p:nvPr>
        </p:nvGraphicFramePr>
        <p:xfrm>
          <a:off x="2464531" y="5117993"/>
          <a:ext cx="7262936" cy="370840"/>
        </p:xfrm>
        <a:graphic>
          <a:graphicData uri="http://schemas.openxmlformats.org/drawingml/2006/table">
            <a:tbl>
              <a:tblPr firstRow="1" bandRow="1">
                <a:tableStyleId>{5C22544A-7EE6-4342-B048-85BDC9FD1C3A}</a:tableStyleId>
              </a:tblPr>
              <a:tblGrid>
                <a:gridCol w="1815734">
                  <a:extLst>
                    <a:ext uri="{9D8B030D-6E8A-4147-A177-3AD203B41FA5}">
                      <a16:colId xmlns:a16="http://schemas.microsoft.com/office/drawing/2014/main" val="2820467929"/>
                    </a:ext>
                  </a:extLst>
                </a:gridCol>
                <a:gridCol w="1815734">
                  <a:extLst>
                    <a:ext uri="{9D8B030D-6E8A-4147-A177-3AD203B41FA5}">
                      <a16:colId xmlns:a16="http://schemas.microsoft.com/office/drawing/2014/main" val="2823710076"/>
                    </a:ext>
                  </a:extLst>
                </a:gridCol>
                <a:gridCol w="1815734">
                  <a:extLst>
                    <a:ext uri="{9D8B030D-6E8A-4147-A177-3AD203B41FA5}">
                      <a16:colId xmlns:a16="http://schemas.microsoft.com/office/drawing/2014/main" val="2986384709"/>
                    </a:ext>
                  </a:extLst>
                </a:gridCol>
                <a:gridCol w="1815734">
                  <a:extLst>
                    <a:ext uri="{9D8B030D-6E8A-4147-A177-3AD203B41FA5}">
                      <a16:colId xmlns:a16="http://schemas.microsoft.com/office/drawing/2014/main" val="19812369"/>
                    </a:ext>
                  </a:extLst>
                </a:gridCol>
              </a:tblGrid>
              <a:tr h="370840">
                <a:tc>
                  <a:txBody>
                    <a:bodyPr/>
                    <a:lstStyle/>
                    <a:p>
                      <a:pPr algn="ctr"/>
                      <a:r>
                        <a:rPr lang="en-CA" dirty="0">
                          <a:solidFill>
                            <a:srgbClr val="FFFFFF"/>
                          </a:solidFill>
                        </a:rPr>
                        <a:t>1</a:t>
                      </a:r>
                    </a:p>
                  </a:txBody>
                  <a:tcPr/>
                </a:tc>
                <a:tc>
                  <a:txBody>
                    <a:bodyPr/>
                    <a:lstStyle/>
                    <a:p>
                      <a:pPr algn="ctr"/>
                      <a:r>
                        <a:rPr lang="en-CA" dirty="0">
                          <a:solidFill>
                            <a:srgbClr val="FFFFFF"/>
                          </a:solidFill>
                        </a:rPr>
                        <a:t>2</a:t>
                      </a:r>
                    </a:p>
                  </a:txBody>
                  <a:tcPr/>
                </a:tc>
                <a:tc>
                  <a:txBody>
                    <a:bodyPr/>
                    <a:lstStyle/>
                    <a:p>
                      <a:pPr algn="ctr"/>
                      <a:r>
                        <a:rPr lang="en-CA" dirty="0">
                          <a:solidFill>
                            <a:srgbClr val="FFFFFF"/>
                          </a:solidFill>
                        </a:rPr>
                        <a:t>3</a:t>
                      </a:r>
                    </a:p>
                  </a:txBody>
                  <a:tcPr/>
                </a:tc>
                <a:tc>
                  <a:txBody>
                    <a:bodyPr/>
                    <a:lstStyle/>
                    <a:p>
                      <a:pPr algn="ctr"/>
                      <a:r>
                        <a:rPr lang="en-CA" dirty="0">
                          <a:solidFill>
                            <a:srgbClr val="FFFFFF"/>
                          </a:solidFill>
                        </a:rPr>
                        <a:t>4</a:t>
                      </a:r>
                    </a:p>
                  </a:txBody>
                  <a:tcPr/>
                </a:tc>
                <a:extLst>
                  <a:ext uri="{0D108BD9-81ED-4DB2-BD59-A6C34878D82A}">
                    <a16:rowId xmlns:a16="http://schemas.microsoft.com/office/drawing/2014/main" val="1961795028"/>
                  </a:ext>
                </a:extLst>
              </a:tr>
            </a:tbl>
          </a:graphicData>
        </a:graphic>
      </p:graphicFrame>
      <p:sp>
        <p:nvSpPr>
          <p:cNvPr id="5" name="Arrow: Right 6">
            <a:extLst>
              <a:ext uri="{FF2B5EF4-FFF2-40B4-BE49-F238E27FC236}">
                <a16:creationId xmlns:a16="http://schemas.microsoft.com/office/drawing/2014/main" id="{17B7AEB4-3E0A-E542-9470-29CC6285F1DA}"/>
              </a:ext>
            </a:extLst>
          </p:cNvPr>
          <p:cNvSpPr/>
          <p:nvPr/>
        </p:nvSpPr>
        <p:spPr>
          <a:xfrm>
            <a:off x="2464530" y="5559562"/>
            <a:ext cx="7262937" cy="37084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7875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E9CA-3CBC-5841-8561-1BC587C9E139}"/>
              </a:ext>
            </a:extLst>
          </p:cNvPr>
          <p:cNvSpPr>
            <a:spLocks noGrp="1"/>
          </p:cNvSpPr>
          <p:nvPr>
            <p:ph type="title"/>
          </p:nvPr>
        </p:nvSpPr>
        <p:spPr/>
        <p:txBody>
          <a:bodyPr>
            <a:normAutofit fontScale="90000"/>
          </a:bodyPr>
          <a:lstStyle/>
          <a:p>
            <a:r>
              <a:rPr lang="en-US" dirty="0"/>
              <a:t>Linked Lists – How do we read comics?</a:t>
            </a:r>
          </a:p>
        </p:txBody>
      </p:sp>
      <p:pic>
        <p:nvPicPr>
          <p:cNvPr id="7" name="Picture 2" descr="Image result for phd comic exam">
            <a:extLst>
              <a:ext uri="{FF2B5EF4-FFF2-40B4-BE49-F238E27FC236}">
                <a16:creationId xmlns:a16="http://schemas.microsoft.com/office/drawing/2014/main" id="{36C53F2E-B873-E74F-ACD4-D7C8C409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31" y="1544037"/>
            <a:ext cx="7262937" cy="34135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C295B2D9-7D3A-8B42-AB4C-09E752E7300D}"/>
              </a:ext>
            </a:extLst>
          </p:cNvPr>
          <p:cNvGraphicFramePr>
            <a:graphicFrameLocks noGrp="1"/>
          </p:cNvGraphicFramePr>
          <p:nvPr>
            <p:ph idx="1"/>
          </p:nvPr>
        </p:nvGraphicFramePr>
        <p:xfrm>
          <a:off x="2464531" y="5117993"/>
          <a:ext cx="7262936" cy="370840"/>
        </p:xfrm>
        <a:graphic>
          <a:graphicData uri="http://schemas.openxmlformats.org/drawingml/2006/table">
            <a:tbl>
              <a:tblPr firstRow="1" bandRow="1">
                <a:tableStyleId>{5C22544A-7EE6-4342-B048-85BDC9FD1C3A}</a:tableStyleId>
              </a:tblPr>
              <a:tblGrid>
                <a:gridCol w="1815734">
                  <a:extLst>
                    <a:ext uri="{9D8B030D-6E8A-4147-A177-3AD203B41FA5}">
                      <a16:colId xmlns:a16="http://schemas.microsoft.com/office/drawing/2014/main" val="2820467929"/>
                    </a:ext>
                  </a:extLst>
                </a:gridCol>
                <a:gridCol w="1815734">
                  <a:extLst>
                    <a:ext uri="{9D8B030D-6E8A-4147-A177-3AD203B41FA5}">
                      <a16:colId xmlns:a16="http://schemas.microsoft.com/office/drawing/2014/main" val="2823710076"/>
                    </a:ext>
                  </a:extLst>
                </a:gridCol>
                <a:gridCol w="1815734">
                  <a:extLst>
                    <a:ext uri="{9D8B030D-6E8A-4147-A177-3AD203B41FA5}">
                      <a16:colId xmlns:a16="http://schemas.microsoft.com/office/drawing/2014/main" val="2986384709"/>
                    </a:ext>
                  </a:extLst>
                </a:gridCol>
                <a:gridCol w="1815734">
                  <a:extLst>
                    <a:ext uri="{9D8B030D-6E8A-4147-A177-3AD203B41FA5}">
                      <a16:colId xmlns:a16="http://schemas.microsoft.com/office/drawing/2014/main" val="19812369"/>
                    </a:ext>
                  </a:extLst>
                </a:gridCol>
              </a:tblGrid>
              <a:tr h="370840">
                <a:tc>
                  <a:txBody>
                    <a:bodyPr/>
                    <a:lstStyle/>
                    <a:p>
                      <a:pPr algn="ctr"/>
                      <a:r>
                        <a:rPr lang="en-CA" dirty="0">
                          <a:solidFill>
                            <a:srgbClr val="FFFFFF"/>
                          </a:solidFill>
                        </a:rPr>
                        <a:t>1</a:t>
                      </a:r>
                    </a:p>
                  </a:txBody>
                  <a:tcPr/>
                </a:tc>
                <a:tc>
                  <a:txBody>
                    <a:bodyPr/>
                    <a:lstStyle/>
                    <a:p>
                      <a:pPr algn="ctr"/>
                      <a:r>
                        <a:rPr lang="en-CA" dirty="0">
                          <a:solidFill>
                            <a:srgbClr val="FFFFFF"/>
                          </a:solidFill>
                        </a:rPr>
                        <a:t>2</a:t>
                      </a:r>
                    </a:p>
                  </a:txBody>
                  <a:tcPr/>
                </a:tc>
                <a:tc>
                  <a:txBody>
                    <a:bodyPr/>
                    <a:lstStyle/>
                    <a:p>
                      <a:pPr algn="ctr"/>
                      <a:r>
                        <a:rPr lang="en-CA" dirty="0">
                          <a:solidFill>
                            <a:srgbClr val="FFFFFF"/>
                          </a:solidFill>
                        </a:rPr>
                        <a:t>3</a:t>
                      </a:r>
                    </a:p>
                  </a:txBody>
                  <a:tcPr/>
                </a:tc>
                <a:tc>
                  <a:txBody>
                    <a:bodyPr/>
                    <a:lstStyle/>
                    <a:p>
                      <a:pPr algn="ctr"/>
                      <a:r>
                        <a:rPr lang="en-CA" dirty="0">
                          <a:solidFill>
                            <a:srgbClr val="FFFFFF"/>
                          </a:solidFill>
                        </a:rPr>
                        <a:t>4</a:t>
                      </a:r>
                    </a:p>
                  </a:txBody>
                  <a:tcPr/>
                </a:tc>
                <a:extLst>
                  <a:ext uri="{0D108BD9-81ED-4DB2-BD59-A6C34878D82A}">
                    <a16:rowId xmlns:a16="http://schemas.microsoft.com/office/drawing/2014/main" val="1961795028"/>
                  </a:ext>
                </a:extLst>
              </a:tr>
            </a:tbl>
          </a:graphicData>
        </a:graphic>
      </p:graphicFrame>
      <p:sp>
        <p:nvSpPr>
          <p:cNvPr id="5" name="Arrow: Right 6">
            <a:extLst>
              <a:ext uri="{FF2B5EF4-FFF2-40B4-BE49-F238E27FC236}">
                <a16:creationId xmlns:a16="http://schemas.microsoft.com/office/drawing/2014/main" id="{17B7AEB4-3E0A-E542-9470-29CC6285F1DA}"/>
              </a:ext>
            </a:extLst>
          </p:cNvPr>
          <p:cNvSpPr/>
          <p:nvPr/>
        </p:nvSpPr>
        <p:spPr>
          <a:xfrm>
            <a:off x="2464530" y="5559562"/>
            <a:ext cx="7262937" cy="37084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Content Placeholder 3">
            <a:extLst>
              <a:ext uri="{FF2B5EF4-FFF2-40B4-BE49-F238E27FC236}">
                <a16:creationId xmlns:a16="http://schemas.microsoft.com/office/drawing/2014/main" id="{703E8A47-26F0-9F4F-9552-3F7AC264DFDC}"/>
              </a:ext>
            </a:extLst>
          </p:cNvPr>
          <p:cNvGraphicFramePr>
            <a:graphicFrameLocks/>
          </p:cNvGraphicFramePr>
          <p:nvPr>
            <p:extLst>
              <p:ext uri="{D42A27DB-BD31-4B8C-83A1-F6EECF244321}">
                <p14:modId xmlns:p14="http://schemas.microsoft.com/office/powerpoint/2010/main" val="1921867568"/>
              </p:ext>
            </p:extLst>
          </p:nvPr>
        </p:nvGraphicFramePr>
        <p:xfrm>
          <a:off x="2464529" y="5964889"/>
          <a:ext cx="7262936" cy="370840"/>
        </p:xfrm>
        <a:graphic>
          <a:graphicData uri="http://schemas.openxmlformats.org/drawingml/2006/table">
            <a:tbl>
              <a:tblPr firstRow="1" bandRow="1">
                <a:tableStyleId>{5C22544A-7EE6-4342-B048-85BDC9FD1C3A}</a:tableStyleId>
              </a:tblPr>
              <a:tblGrid>
                <a:gridCol w="1815734">
                  <a:extLst>
                    <a:ext uri="{9D8B030D-6E8A-4147-A177-3AD203B41FA5}">
                      <a16:colId xmlns:a16="http://schemas.microsoft.com/office/drawing/2014/main" val="2820467929"/>
                    </a:ext>
                  </a:extLst>
                </a:gridCol>
                <a:gridCol w="1815734">
                  <a:extLst>
                    <a:ext uri="{9D8B030D-6E8A-4147-A177-3AD203B41FA5}">
                      <a16:colId xmlns:a16="http://schemas.microsoft.com/office/drawing/2014/main" val="2823710076"/>
                    </a:ext>
                  </a:extLst>
                </a:gridCol>
                <a:gridCol w="1815734">
                  <a:extLst>
                    <a:ext uri="{9D8B030D-6E8A-4147-A177-3AD203B41FA5}">
                      <a16:colId xmlns:a16="http://schemas.microsoft.com/office/drawing/2014/main" val="2986384709"/>
                    </a:ext>
                  </a:extLst>
                </a:gridCol>
                <a:gridCol w="1815734">
                  <a:extLst>
                    <a:ext uri="{9D8B030D-6E8A-4147-A177-3AD203B41FA5}">
                      <a16:colId xmlns:a16="http://schemas.microsoft.com/office/drawing/2014/main" val="19812369"/>
                    </a:ext>
                  </a:extLst>
                </a:gridCol>
              </a:tblGrid>
              <a:tr h="370840">
                <a:tc>
                  <a:txBody>
                    <a:bodyPr/>
                    <a:lstStyle/>
                    <a:p>
                      <a:pPr algn="ctr"/>
                      <a:r>
                        <a:rPr lang="en-CA" dirty="0">
                          <a:solidFill>
                            <a:srgbClr val="FFFFFF"/>
                          </a:solidFill>
                        </a:rPr>
                        <a:t>Linear</a:t>
                      </a:r>
                    </a:p>
                  </a:txBody>
                  <a:tcPr>
                    <a:solidFill>
                      <a:srgbClr val="00B050"/>
                    </a:solidFill>
                  </a:tcPr>
                </a:tc>
                <a:tc>
                  <a:txBody>
                    <a:bodyPr/>
                    <a:lstStyle/>
                    <a:p>
                      <a:pPr algn="ctr"/>
                      <a:r>
                        <a:rPr lang="en-CA" dirty="0">
                          <a:solidFill>
                            <a:srgbClr val="FFFFFF"/>
                          </a:solidFill>
                        </a:rPr>
                        <a:t>Collection</a:t>
                      </a:r>
                    </a:p>
                  </a:txBody>
                  <a:tcPr>
                    <a:solidFill>
                      <a:srgbClr val="00B050"/>
                    </a:solidFill>
                  </a:tcPr>
                </a:tc>
                <a:tc>
                  <a:txBody>
                    <a:bodyPr/>
                    <a:lstStyle/>
                    <a:p>
                      <a:pPr algn="ctr"/>
                      <a:r>
                        <a:rPr lang="en-CA" dirty="0">
                          <a:solidFill>
                            <a:srgbClr val="FFFFFF"/>
                          </a:solidFill>
                        </a:rPr>
                        <a:t>Data</a:t>
                      </a:r>
                    </a:p>
                  </a:txBody>
                  <a:tcPr>
                    <a:solidFill>
                      <a:srgbClr val="7030A0"/>
                    </a:solidFill>
                  </a:tcPr>
                </a:tc>
                <a:tc>
                  <a:txBody>
                    <a:bodyPr/>
                    <a:lstStyle/>
                    <a:p>
                      <a:pPr algn="ctr"/>
                      <a:r>
                        <a:rPr lang="en-CA" dirty="0">
                          <a:solidFill>
                            <a:srgbClr val="FFFFFF"/>
                          </a:solidFill>
                        </a:rPr>
                        <a:t>Elements</a:t>
                      </a:r>
                    </a:p>
                  </a:txBody>
                  <a:tcPr>
                    <a:solidFill>
                      <a:srgbClr val="7030A0"/>
                    </a:solidFill>
                  </a:tcPr>
                </a:tc>
                <a:extLst>
                  <a:ext uri="{0D108BD9-81ED-4DB2-BD59-A6C34878D82A}">
                    <a16:rowId xmlns:a16="http://schemas.microsoft.com/office/drawing/2014/main" val="1961795028"/>
                  </a:ext>
                </a:extLst>
              </a:tr>
            </a:tbl>
          </a:graphicData>
        </a:graphic>
      </p:graphicFrame>
      <p:graphicFrame>
        <p:nvGraphicFramePr>
          <p:cNvPr id="8" name="Content Placeholder 3">
            <a:extLst>
              <a:ext uri="{FF2B5EF4-FFF2-40B4-BE49-F238E27FC236}">
                <a16:creationId xmlns:a16="http://schemas.microsoft.com/office/drawing/2014/main" id="{6C6D5C58-7EF6-9E49-8873-D4636EBFDB42}"/>
              </a:ext>
            </a:extLst>
          </p:cNvPr>
          <p:cNvGraphicFramePr>
            <a:graphicFrameLocks/>
          </p:cNvGraphicFramePr>
          <p:nvPr>
            <p:extLst>
              <p:ext uri="{D42A27DB-BD31-4B8C-83A1-F6EECF244321}">
                <p14:modId xmlns:p14="http://schemas.microsoft.com/office/powerpoint/2010/main" val="2259936261"/>
              </p:ext>
            </p:extLst>
          </p:nvPr>
        </p:nvGraphicFramePr>
        <p:xfrm>
          <a:off x="2464529" y="6352287"/>
          <a:ext cx="7262934" cy="370840"/>
        </p:xfrm>
        <a:graphic>
          <a:graphicData uri="http://schemas.openxmlformats.org/drawingml/2006/table">
            <a:tbl>
              <a:tblPr firstRow="1" bandRow="1">
                <a:tableStyleId>{5C22544A-7EE6-4342-B048-85BDC9FD1C3A}</a:tableStyleId>
              </a:tblPr>
              <a:tblGrid>
                <a:gridCol w="3631467">
                  <a:extLst>
                    <a:ext uri="{9D8B030D-6E8A-4147-A177-3AD203B41FA5}">
                      <a16:colId xmlns:a16="http://schemas.microsoft.com/office/drawing/2014/main" val="2820467929"/>
                    </a:ext>
                  </a:extLst>
                </a:gridCol>
                <a:gridCol w="3631467">
                  <a:extLst>
                    <a:ext uri="{9D8B030D-6E8A-4147-A177-3AD203B41FA5}">
                      <a16:colId xmlns:a16="http://schemas.microsoft.com/office/drawing/2014/main" val="2986384709"/>
                    </a:ext>
                  </a:extLst>
                </a:gridCol>
              </a:tblGrid>
              <a:tr h="370840">
                <a:tc>
                  <a:txBody>
                    <a:bodyPr/>
                    <a:lstStyle/>
                    <a:p>
                      <a:pPr algn="ctr"/>
                      <a:r>
                        <a:rPr lang="en-CA" dirty="0">
                          <a:solidFill>
                            <a:srgbClr val="FFFFFF"/>
                          </a:solidFill>
                        </a:rPr>
                        <a:t>Linked</a:t>
                      </a:r>
                    </a:p>
                  </a:txBody>
                  <a:tcPr>
                    <a:solidFill>
                      <a:srgbClr val="00B050"/>
                    </a:solidFill>
                  </a:tcPr>
                </a:tc>
                <a:tc>
                  <a:txBody>
                    <a:bodyPr/>
                    <a:lstStyle/>
                    <a:p>
                      <a:pPr algn="ctr"/>
                      <a:r>
                        <a:rPr lang="en-CA" dirty="0">
                          <a:solidFill>
                            <a:srgbClr val="FFFFFF"/>
                          </a:solidFill>
                        </a:rPr>
                        <a:t>List</a:t>
                      </a:r>
                    </a:p>
                  </a:txBody>
                  <a:tcPr>
                    <a:solidFill>
                      <a:srgbClr val="7030A0"/>
                    </a:solidFill>
                  </a:tcPr>
                </a:tc>
                <a:extLst>
                  <a:ext uri="{0D108BD9-81ED-4DB2-BD59-A6C34878D82A}">
                    <a16:rowId xmlns:a16="http://schemas.microsoft.com/office/drawing/2014/main" val="1961795028"/>
                  </a:ext>
                </a:extLst>
              </a:tr>
            </a:tbl>
          </a:graphicData>
        </a:graphic>
      </p:graphicFrame>
    </p:spTree>
    <p:extLst>
      <p:ext uri="{BB962C8B-B14F-4D97-AF65-F5344CB8AC3E}">
        <p14:creationId xmlns:p14="http://schemas.microsoft.com/office/powerpoint/2010/main" val="273593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E9CA-3CBC-5841-8561-1BC587C9E139}"/>
              </a:ext>
            </a:extLst>
          </p:cNvPr>
          <p:cNvSpPr>
            <a:spLocks noGrp="1"/>
          </p:cNvSpPr>
          <p:nvPr>
            <p:ph type="title"/>
          </p:nvPr>
        </p:nvSpPr>
        <p:spPr/>
        <p:txBody>
          <a:bodyPr>
            <a:normAutofit fontScale="90000"/>
          </a:bodyPr>
          <a:lstStyle/>
          <a:p>
            <a:r>
              <a:rPr lang="en-US" dirty="0"/>
              <a:t>Linked Lists – How do we read comics?</a:t>
            </a:r>
          </a:p>
        </p:txBody>
      </p:sp>
      <p:pic>
        <p:nvPicPr>
          <p:cNvPr id="7" name="Picture 2" descr="Image result for phd comic exam">
            <a:extLst>
              <a:ext uri="{FF2B5EF4-FFF2-40B4-BE49-F238E27FC236}">
                <a16:creationId xmlns:a16="http://schemas.microsoft.com/office/drawing/2014/main" id="{36C53F2E-B873-E74F-ACD4-D7C8C409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31" y="1544037"/>
            <a:ext cx="7262937" cy="34135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C295B2D9-7D3A-8B42-AB4C-09E752E7300D}"/>
              </a:ext>
            </a:extLst>
          </p:cNvPr>
          <p:cNvGraphicFramePr>
            <a:graphicFrameLocks noGrp="1"/>
          </p:cNvGraphicFramePr>
          <p:nvPr>
            <p:ph idx="1"/>
          </p:nvPr>
        </p:nvGraphicFramePr>
        <p:xfrm>
          <a:off x="2464531" y="5117993"/>
          <a:ext cx="7262936" cy="370840"/>
        </p:xfrm>
        <a:graphic>
          <a:graphicData uri="http://schemas.openxmlformats.org/drawingml/2006/table">
            <a:tbl>
              <a:tblPr firstRow="1" bandRow="1">
                <a:tableStyleId>{5C22544A-7EE6-4342-B048-85BDC9FD1C3A}</a:tableStyleId>
              </a:tblPr>
              <a:tblGrid>
                <a:gridCol w="1815734">
                  <a:extLst>
                    <a:ext uri="{9D8B030D-6E8A-4147-A177-3AD203B41FA5}">
                      <a16:colId xmlns:a16="http://schemas.microsoft.com/office/drawing/2014/main" val="2820467929"/>
                    </a:ext>
                  </a:extLst>
                </a:gridCol>
                <a:gridCol w="1815734">
                  <a:extLst>
                    <a:ext uri="{9D8B030D-6E8A-4147-A177-3AD203B41FA5}">
                      <a16:colId xmlns:a16="http://schemas.microsoft.com/office/drawing/2014/main" val="2823710076"/>
                    </a:ext>
                  </a:extLst>
                </a:gridCol>
                <a:gridCol w="1815734">
                  <a:extLst>
                    <a:ext uri="{9D8B030D-6E8A-4147-A177-3AD203B41FA5}">
                      <a16:colId xmlns:a16="http://schemas.microsoft.com/office/drawing/2014/main" val="2986384709"/>
                    </a:ext>
                  </a:extLst>
                </a:gridCol>
                <a:gridCol w="1815734">
                  <a:extLst>
                    <a:ext uri="{9D8B030D-6E8A-4147-A177-3AD203B41FA5}">
                      <a16:colId xmlns:a16="http://schemas.microsoft.com/office/drawing/2014/main" val="19812369"/>
                    </a:ext>
                  </a:extLst>
                </a:gridCol>
              </a:tblGrid>
              <a:tr h="370840">
                <a:tc>
                  <a:txBody>
                    <a:bodyPr/>
                    <a:lstStyle/>
                    <a:p>
                      <a:pPr algn="ctr"/>
                      <a:r>
                        <a:rPr lang="en-CA" dirty="0">
                          <a:solidFill>
                            <a:srgbClr val="FFFFFF"/>
                          </a:solidFill>
                        </a:rPr>
                        <a:t>1</a:t>
                      </a:r>
                    </a:p>
                  </a:txBody>
                  <a:tcPr/>
                </a:tc>
                <a:tc>
                  <a:txBody>
                    <a:bodyPr/>
                    <a:lstStyle/>
                    <a:p>
                      <a:pPr algn="ctr"/>
                      <a:r>
                        <a:rPr lang="en-CA" dirty="0">
                          <a:solidFill>
                            <a:srgbClr val="FFFFFF"/>
                          </a:solidFill>
                        </a:rPr>
                        <a:t>2</a:t>
                      </a:r>
                    </a:p>
                  </a:txBody>
                  <a:tcPr/>
                </a:tc>
                <a:tc>
                  <a:txBody>
                    <a:bodyPr/>
                    <a:lstStyle/>
                    <a:p>
                      <a:pPr algn="ctr"/>
                      <a:r>
                        <a:rPr lang="en-CA" dirty="0">
                          <a:solidFill>
                            <a:srgbClr val="FFFFFF"/>
                          </a:solidFill>
                        </a:rPr>
                        <a:t>3</a:t>
                      </a:r>
                    </a:p>
                  </a:txBody>
                  <a:tcPr/>
                </a:tc>
                <a:tc>
                  <a:txBody>
                    <a:bodyPr/>
                    <a:lstStyle/>
                    <a:p>
                      <a:pPr algn="ctr"/>
                      <a:r>
                        <a:rPr lang="en-CA" dirty="0">
                          <a:solidFill>
                            <a:srgbClr val="FFFFFF"/>
                          </a:solidFill>
                        </a:rPr>
                        <a:t>4</a:t>
                      </a:r>
                    </a:p>
                  </a:txBody>
                  <a:tcPr/>
                </a:tc>
                <a:extLst>
                  <a:ext uri="{0D108BD9-81ED-4DB2-BD59-A6C34878D82A}">
                    <a16:rowId xmlns:a16="http://schemas.microsoft.com/office/drawing/2014/main" val="1961795028"/>
                  </a:ext>
                </a:extLst>
              </a:tr>
            </a:tbl>
          </a:graphicData>
        </a:graphic>
      </p:graphicFrame>
      <p:sp>
        <p:nvSpPr>
          <p:cNvPr id="5" name="Arrow: Right 6">
            <a:extLst>
              <a:ext uri="{FF2B5EF4-FFF2-40B4-BE49-F238E27FC236}">
                <a16:creationId xmlns:a16="http://schemas.microsoft.com/office/drawing/2014/main" id="{17B7AEB4-3E0A-E542-9470-29CC6285F1DA}"/>
              </a:ext>
            </a:extLst>
          </p:cNvPr>
          <p:cNvSpPr/>
          <p:nvPr/>
        </p:nvSpPr>
        <p:spPr>
          <a:xfrm>
            <a:off x="2464530" y="5559562"/>
            <a:ext cx="7262937" cy="37084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Content Placeholder 3">
            <a:extLst>
              <a:ext uri="{FF2B5EF4-FFF2-40B4-BE49-F238E27FC236}">
                <a16:creationId xmlns:a16="http://schemas.microsoft.com/office/drawing/2014/main" id="{703E8A47-26F0-9F4F-9552-3F7AC264DFDC}"/>
              </a:ext>
            </a:extLst>
          </p:cNvPr>
          <p:cNvGraphicFramePr>
            <a:graphicFrameLocks/>
          </p:cNvGraphicFramePr>
          <p:nvPr/>
        </p:nvGraphicFramePr>
        <p:xfrm>
          <a:off x="2464529" y="5964889"/>
          <a:ext cx="7262936" cy="370840"/>
        </p:xfrm>
        <a:graphic>
          <a:graphicData uri="http://schemas.openxmlformats.org/drawingml/2006/table">
            <a:tbl>
              <a:tblPr firstRow="1" bandRow="1">
                <a:tableStyleId>{5C22544A-7EE6-4342-B048-85BDC9FD1C3A}</a:tableStyleId>
              </a:tblPr>
              <a:tblGrid>
                <a:gridCol w="1815734">
                  <a:extLst>
                    <a:ext uri="{9D8B030D-6E8A-4147-A177-3AD203B41FA5}">
                      <a16:colId xmlns:a16="http://schemas.microsoft.com/office/drawing/2014/main" val="2820467929"/>
                    </a:ext>
                  </a:extLst>
                </a:gridCol>
                <a:gridCol w="1815734">
                  <a:extLst>
                    <a:ext uri="{9D8B030D-6E8A-4147-A177-3AD203B41FA5}">
                      <a16:colId xmlns:a16="http://schemas.microsoft.com/office/drawing/2014/main" val="2823710076"/>
                    </a:ext>
                  </a:extLst>
                </a:gridCol>
                <a:gridCol w="1815734">
                  <a:extLst>
                    <a:ext uri="{9D8B030D-6E8A-4147-A177-3AD203B41FA5}">
                      <a16:colId xmlns:a16="http://schemas.microsoft.com/office/drawing/2014/main" val="2986384709"/>
                    </a:ext>
                  </a:extLst>
                </a:gridCol>
                <a:gridCol w="1815734">
                  <a:extLst>
                    <a:ext uri="{9D8B030D-6E8A-4147-A177-3AD203B41FA5}">
                      <a16:colId xmlns:a16="http://schemas.microsoft.com/office/drawing/2014/main" val="19812369"/>
                    </a:ext>
                  </a:extLst>
                </a:gridCol>
              </a:tblGrid>
              <a:tr h="370840">
                <a:tc>
                  <a:txBody>
                    <a:bodyPr/>
                    <a:lstStyle/>
                    <a:p>
                      <a:pPr algn="ctr"/>
                      <a:r>
                        <a:rPr lang="en-CA" dirty="0">
                          <a:solidFill>
                            <a:srgbClr val="FFFFFF"/>
                          </a:solidFill>
                        </a:rPr>
                        <a:t>Linear</a:t>
                      </a:r>
                    </a:p>
                  </a:txBody>
                  <a:tcPr>
                    <a:solidFill>
                      <a:srgbClr val="00B050"/>
                    </a:solidFill>
                  </a:tcPr>
                </a:tc>
                <a:tc>
                  <a:txBody>
                    <a:bodyPr/>
                    <a:lstStyle/>
                    <a:p>
                      <a:pPr algn="ctr"/>
                      <a:r>
                        <a:rPr lang="en-CA" dirty="0">
                          <a:solidFill>
                            <a:srgbClr val="FFFFFF"/>
                          </a:solidFill>
                        </a:rPr>
                        <a:t>Collection</a:t>
                      </a:r>
                    </a:p>
                  </a:txBody>
                  <a:tcPr>
                    <a:solidFill>
                      <a:srgbClr val="00B050"/>
                    </a:solidFill>
                  </a:tcPr>
                </a:tc>
                <a:tc>
                  <a:txBody>
                    <a:bodyPr/>
                    <a:lstStyle/>
                    <a:p>
                      <a:pPr algn="ctr"/>
                      <a:r>
                        <a:rPr lang="en-CA" dirty="0">
                          <a:solidFill>
                            <a:srgbClr val="FFFFFF"/>
                          </a:solidFill>
                        </a:rPr>
                        <a:t>Data</a:t>
                      </a:r>
                    </a:p>
                  </a:txBody>
                  <a:tcPr>
                    <a:solidFill>
                      <a:srgbClr val="7030A0"/>
                    </a:solidFill>
                  </a:tcPr>
                </a:tc>
                <a:tc>
                  <a:txBody>
                    <a:bodyPr/>
                    <a:lstStyle/>
                    <a:p>
                      <a:pPr algn="ctr"/>
                      <a:r>
                        <a:rPr lang="en-CA" dirty="0">
                          <a:solidFill>
                            <a:srgbClr val="FFFFFF"/>
                          </a:solidFill>
                        </a:rPr>
                        <a:t>Elements</a:t>
                      </a:r>
                    </a:p>
                  </a:txBody>
                  <a:tcPr>
                    <a:solidFill>
                      <a:srgbClr val="7030A0"/>
                    </a:solidFill>
                  </a:tcPr>
                </a:tc>
                <a:extLst>
                  <a:ext uri="{0D108BD9-81ED-4DB2-BD59-A6C34878D82A}">
                    <a16:rowId xmlns:a16="http://schemas.microsoft.com/office/drawing/2014/main" val="1961795028"/>
                  </a:ext>
                </a:extLst>
              </a:tr>
            </a:tbl>
          </a:graphicData>
        </a:graphic>
      </p:graphicFrame>
      <p:graphicFrame>
        <p:nvGraphicFramePr>
          <p:cNvPr id="8" name="Content Placeholder 3">
            <a:extLst>
              <a:ext uri="{FF2B5EF4-FFF2-40B4-BE49-F238E27FC236}">
                <a16:creationId xmlns:a16="http://schemas.microsoft.com/office/drawing/2014/main" id="{6C6D5C58-7EF6-9E49-8873-D4636EBFDB42}"/>
              </a:ext>
            </a:extLst>
          </p:cNvPr>
          <p:cNvGraphicFramePr>
            <a:graphicFrameLocks/>
          </p:cNvGraphicFramePr>
          <p:nvPr/>
        </p:nvGraphicFramePr>
        <p:xfrm>
          <a:off x="2464529" y="6352287"/>
          <a:ext cx="7262934" cy="370840"/>
        </p:xfrm>
        <a:graphic>
          <a:graphicData uri="http://schemas.openxmlformats.org/drawingml/2006/table">
            <a:tbl>
              <a:tblPr firstRow="1" bandRow="1">
                <a:tableStyleId>{5C22544A-7EE6-4342-B048-85BDC9FD1C3A}</a:tableStyleId>
              </a:tblPr>
              <a:tblGrid>
                <a:gridCol w="3631467">
                  <a:extLst>
                    <a:ext uri="{9D8B030D-6E8A-4147-A177-3AD203B41FA5}">
                      <a16:colId xmlns:a16="http://schemas.microsoft.com/office/drawing/2014/main" val="2820467929"/>
                    </a:ext>
                  </a:extLst>
                </a:gridCol>
                <a:gridCol w="3631467">
                  <a:extLst>
                    <a:ext uri="{9D8B030D-6E8A-4147-A177-3AD203B41FA5}">
                      <a16:colId xmlns:a16="http://schemas.microsoft.com/office/drawing/2014/main" val="2986384709"/>
                    </a:ext>
                  </a:extLst>
                </a:gridCol>
              </a:tblGrid>
              <a:tr h="370840">
                <a:tc>
                  <a:txBody>
                    <a:bodyPr/>
                    <a:lstStyle/>
                    <a:p>
                      <a:pPr algn="ctr"/>
                      <a:r>
                        <a:rPr lang="en-CA" dirty="0">
                          <a:solidFill>
                            <a:srgbClr val="FFFFFF"/>
                          </a:solidFill>
                        </a:rPr>
                        <a:t>Linked</a:t>
                      </a:r>
                    </a:p>
                  </a:txBody>
                  <a:tcPr>
                    <a:solidFill>
                      <a:srgbClr val="00B050"/>
                    </a:solidFill>
                  </a:tcPr>
                </a:tc>
                <a:tc>
                  <a:txBody>
                    <a:bodyPr/>
                    <a:lstStyle/>
                    <a:p>
                      <a:pPr algn="ctr"/>
                      <a:r>
                        <a:rPr lang="en-CA" dirty="0">
                          <a:solidFill>
                            <a:srgbClr val="FFFFFF"/>
                          </a:solidFill>
                        </a:rPr>
                        <a:t>List</a:t>
                      </a:r>
                    </a:p>
                  </a:txBody>
                  <a:tcPr>
                    <a:solidFill>
                      <a:srgbClr val="7030A0"/>
                    </a:solidFill>
                  </a:tcPr>
                </a:tc>
                <a:extLst>
                  <a:ext uri="{0D108BD9-81ED-4DB2-BD59-A6C34878D82A}">
                    <a16:rowId xmlns:a16="http://schemas.microsoft.com/office/drawing/2014/main" val="1961795028"/>
                  </a:ext>
                </a:extLst>
              </a:tr>
            </a:tbl>
          </a:graphicData>
        </a:graphic>
      </p:graphicFrame>
      <p:sp>
        <p:nvSpPr>
          <p:cNvPr id="9" name="Arrow: Left-Right 2">
            <a:extLst>
              <a:ext uri="{FF2B5EF4-FFF2-40B4-BE49-F238E27FC236}">
                <a16:creationId xmlns:a16="http://schemas.microsoft.com/office/drawing/2014/main" id="{1BA6F380-BC79-8149-BDC8-E902FBFF3543}"/>
              </a:ext>
            </a:extLst>
          </p:cNvPr>
          <p:cNvSpPr/>
          <p:nvPr/>
        </p:nvSpPr>
        <p:spPr>
          <a:xfrm>
            <a:off x="2419698" y="4561355"/>
            <a:ext cx="1860200" cy="548359"/>
          </a:xfrm>
          <a:prstGeom prst="lef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FFFF"/>
                </a:solidFill>
              </a:rPr>
              <a:t>NODE 1</a:t>
            </a:r>
          </a:p>
        </p:txBody>
      </p:sp>
      <p:sp>
        <p:nvSpPr>
          <p:cNvPr id="10" name="Arrow: Left-Right 8">
            <a:extLst>
              <a:ext uri="{FF2B5EF4-FFF2-40B4-BE49-F238E27FC236}">
                <a16:creationId xmlns:a16="http://schemas.microsoft.com/office/drawing/2014/main" id="{32EA8ADE-C8DF-5E48-8817-A3D5DEA90C35}"/>
              </a:ext>
            </a:extLst>
          </p:cNvPr>
          <p:cNvSpPr/>
          <p:nvPr/>
        </p:nvSpPr>
        <p:spPr>
          <a:xfrm>
            <a:off x="4279900" y="4553076"/>
            <a:ext cx="1816095" cy="548359"/>
          </a:xfrm>
          <a:prstGeom prst="lef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FFFF"/>
                </a:solidFill>
              </a:rPr>
              <a:t>NODE 2</a:t>
            </a:r>
          </a:p>
        </p:txBody>
      </p:sp>
      <p:sp>
        <p:nvSpPr>
          <p:cNvPr id="11" name="Arrow: Left-Right 9">
            <a:extLst>
              <a:ext uri="{FF2B5EF4-FFF2-40B4-BE49-F238E27FC236}">
                <a16:creationId xmlns:a16="http://schemas.microsoft.com/office/drawing/2014/main" id="{4F67F9BE-E1F1-A941-9B95-5EBC5226252B}"/>
              </a:ext>
            </a:extLst>
          </p:cNvPr>
          <p:cNvSpPr/>
          <p:nvPr/>
        </p:nvSpPr>
        <p:spPr>
          <a:xfrm>
            <a:off x="6096000" y="4553076"/>
            <a:ext cx="1816095" cy="548359"/>
          </a:xfrm>
          <a:prstGeom prst="lef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FFFF"/>
                </a:solidFill>
              </a:rPr>
              <a:t>NODE 3</a:t>
            </a:r>
          </a:p>
        </p:txBody>
      </p:sp>
      <p:sp>
        <p:nvSpPr>
          <p:cNvPr id="12" name="Arrow: Left-Right 10">
            <a:extLst>
              <a:ext uri="{FF2B5EF4-FFF2-40B4-BE49-F238E27FC236}">
                <a16:creationId xmlns:a16="http://schemas.microsoft.com/office/drawing/2014/main" id="{DABD8FE6-3E1B-E44F-BADD-AB7CE037359E}"/>
              </a:ext>
            </a:extLst>
          </p:cNvPr>
          <p:cNvSpPr/>
          <p:nvPr/>
        </p:nvSpPr>
        <p:spPr>
          <a:xfrm>
            <a:off x="7912100" y="4569634"/>
            <a:ext cx="1815363" cy="548359"/>
          </a:xfrm>
          <a:prstGeom prst="lef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FFFF"/>
                </a:solidFill>
              </a:rPr>
              <a:t>NODE 4</a:t>
            </a:r>
          </a:p>
        </p:txBody>
      </p:sp>
    </p:spTree>
    <p:extLst>
      <p:ext uri="{BB962C8B-B14F-4D97-AF65-F5344CB8AC3E}">
        <p14:creationId xmlns:p14="http://schemas.microsoft.com/office/powerpoint/2010/main" val="245626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FB9-EF44-1C43-B8A8-56B9C170D928}"/>
              </a:ext>
            </a:extLst>
          </p:cNvPr>
          <p:cNvSpPr>
            <a:spLocks noGrp="1"/>
          </p:cNvSpPr>
          <p:nvPr>
            <p:ph type="title"/>
          </p:nvPr>
        </p:nvSpPr>
        <p:spPr/>
        <p:txBody>
          <a:bodyPr>
            <a:normAutofit fontScale="90000"/>
          </a:bodyPr>
          <a:lstStyle/>
          <a:p>
            <a:r>
              <a:rPr lang="en-CA" dirty="0"/>
              <a:t>Linked Lists!</a:t>
            </a:r>
          </a:p>
        </p:txBody>
      </p:sp>
      <p:sp>
        <p:nvSpPr>
          <p:cNvPr id="3" name="Content Placeholder 2">
            <a:extLst>
              <a:ext uri="{FF2B5EF4-FFF2-40B4-BE49-F238E27FC236}">
                <a16:creationId xmlns:a16="http://schemas.microsoft.com/office/drawing/2014/main" id="{C5D792DD-C796-054F-AACC-41D050AC38F3}"/>
              </a:ext>
            </a:extLst>
          </p:cNvPr>
          <p:cNvSpPr>
            <a:spLocks noGrp="1"/>
          </p:cNvSpPr>
          <p:nvPr>
            <p:ph idx="1"/>
          </p:nvPr>
        </p:nvSpPr>
        <p:spPr>
          <a:xfrm>
            <a:off x="838200" y="1588558"/>
            <a:ext cx="10515600" cy="2069027"/>
          </a:xfrm>
        </p:spPr>
        <p:txBody>
          <a:bodyPr>
            <a:normAutofit fontScale="85000" lnSpcReduction="20000"/>
          </a:bodyPr>
          <a:lstStyle/>
          <a:p>
            <a:r>
              <a:rPr lang="en-CA" dirty="0"/>
              <a:t>Linked lists are a linear collection of data elements made up of </a:t>
            </a:r>
            <a:r>
              <a:rPr lang="en-CA" dirty="0">
                <a:solidFill>
                  <a:srgbClr val="00FF00"/>
                </a:solidFill>
              </a:rPr>
              <a:t>nodes</a:t>
            </a:r>
          </a:p>
          <a:p>
            <a:r>
              <a:rPr lang="en-CA" dirty="0"/>
              <a:t>A </a:t>
            </a:r>
            <a:r>
              <a:rPr lang="en-CA" dirty="0">
                <a:solidFill>
                  <a:srgbClr val="00FF00"/>
                </a:solidFill>
              </a:rPr>
              <a:t>node</a:t>
            </a:r>
            <a:r>
              <a:rPr lang="en-CA" dirty="0"/>
              <a:t> contains a link to the next </a:t>
            </a:r>
            <a:r>
              <a:rPr lang="en-CA" dirty="0">
                <a:solidFill>
                  <a:srgbClr val="00FF00"/>
                </a:solidFill>
              </a:rPr>
              <a:t>node</a:t>
            </a:r>
            <a:r>
              <a:rPr lang="en-CA" dirty="0"/>
              <a:t> in the list, and some unit of data (i.e</a:t>
            </a:r>
            <a:r>
              <a:rPr lang="en-CA" dirty="0">
                <a:latin typeface="Courier" pitchFamily="2" charset="0"/>
              </a:rPr>
              <a:t>. str, int, list, set,</a:t>
            </a:r>
            <a:r>
              <a:rPr lang="en-CA" dirty="0"/>
              <a:t> etc.) that we will call the </a:t>
            </a:r>
            <a:r>
              <a:rPr lang="en-CA" dirty="0">
                <a:solidFill>
                  <a:srgbClr val="00FCFF"/>
                </a:solidFill>
              </a:rPr>
              <a:t>cargo</a:t>
            </a:r>
          </a:p>
          <a:p>
            <a:r>
              <a:rPr lang="en-CA" dirty="0"/>
              <a:t>The last </a:t>
            </a:r>
            <a:r>
              <a:rPr lang="en-CA" dirty="0">
                <a:solidFill>
                  <a:srgbClr val="00FF00"/>
                </a:solidFill>
              </a:rPr>
              <a:t>node</a:t>
            </a:r>
            <a:r>
              <a:rPr lang="en-CA" dirty="0"/>
              <a:t> in a linked list is </a:t>
            </a:r>
            <a:r>
              <a:rPr lang="en-CA" dirty="0">
                <a:latin typeface="Courier" pitchFamily="2" charset="0"/>
              </a:rPr>
              <a:t>None</a:t>
            </a:r>
            <a:r>
              <a:rPr lang="en-CA" dirty="0"/>
              <a:t> and does not provide a link to any other </a:t>
            </a:r>
            <a:r>
              <a:rPr lang="en-CA" dirty="0">
                <a:solidFill>
                  <a:srgbClr val="00FF00"/>
                </a:solidFill>
              </a:rPr>
              <a:t>nodes</a:t>
            </a:r>
          </a:p>
          <a:p>
            <a:r>
              <a:rPr lang="en-CA" dirty="0"/>
              <a:t>The beginning of the LL is called the ”head” and the end is the “tail”</a:t>
            </a:r>
          </a:p>
          <a:p>
            <a:endParaRPr lang="en-CA" dirty="0">
              <a:solidFill>
                <a:srgbClr val="00FF00"/>
              </a:solidFill>
            </a:endParaRPr>
          </a:p>
        </p:txBody>
      </p:sp>
      <p:grpSp>
        <p:nvGrpSpPr>
          <p:cNvPr id="23" name="Group 22">
            <a:extLst>
              <a:ext uri="{FF2B5EF4-FFF2-40B4-BE49-F238E27FC236}">
                <a16:creationId xmlns:a16="http://schemas.microsoft.com/office/drawing/2014/main" id="{5E4A2F79-D5E9-4349-B9F5-CBD0F309DDB8}"/>
              </a:ext>
            </a:extLst>
          </p:cNvPr>
          <p:cNvGrpSpPr/>
          <p:nvPr/>
        </p:nvGrpSpPr>
        <p:grpSpPr>
          <a:xfrm>
            <a:off x="390" y="4514182"/>
            <a:ext cx="3951678" cy="2377683"/>
            <a:chOff x="390" y="4514182"/>
            <a:chExt cx="3951678" cy="2377683"/>
          </a:xfrm>
        </p:grpSpPr>
        <p:pic>
          <p:nvPicPr>
            <p:cNvPr id="1026" name="Picture 2" descr="Delivery Truck Png Transparent Images – Free PNG Images Vector, PSD,  Clipart, Templates">
              <a:extLst>
                <a:ext uri="{FF2B5EF4-FFF2-40B4-BE49-F238E27FC236}">
                  <a16:creationId xmlns:a16="http://schemas.microsoft.com/office/drawing/2014/main" id="{78535F77-365C-1C4A-9ACD-F5FB37CDD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 y="5083450"/>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0326B3-CBB5-FF4D-8546-7F979AEB634A}"/>
                </a:ext>
              </a:extLst>
            </p:cNvPr>
            <p:cNvSpPr/>
            <p:nvPr/>
          </p:nvSpPr>
          <p:spPr>
            <a:xfrm>
              <a:off x="1164010" y="518999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item1</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10" name="Straight Arrow Connector 9">
              <a:extLst>
                <a:ext uri="{FF2B5EF4-FFF2-40B4-BE49-F238E27FC236}">
                  <a16:creationId xmlns:a16="http://schemas.microsoft.com/office/drawing/2014/main" id="{DD227380-60DB-7743-9473-599AE4B32539}"/>
                </a:ext>
              </a:extLst>
            </p:cNvPr>
            <p:cNvCxnSpPr>
              <a:cxnSpLocks/>
            </p:cNvCxnSpPr>
            <p:nvPr/>
          </p:nvCxnSpPr>
          <p:spPr>
            <a:xfrm>
              <a:off x="1846457" y="6035267"/>
              <a:ext cx="210561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B1CA17E4-0B74-DA4B-9966-099CF00D0CD3}"/>
                </a:ext>
              </a:extLst>
            </p:cNvPr>
            <p:cNvCxnSpPr>
              <a:cxnSpLocks/>
            </p:cNvCxnSpPr>
            <p:nvPr/>
          </p:nvCxnSpPr>
          <p:spPr>
            <a:xfrm>
              <a:off x="1988034" y="547120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54390C97-66B9-9140-90A6-03D6A9E4516E}"/>
                </a:ext>
              </a:extLst>
            </p:cNvPr>
            <p:cNvSpPr txBox="1"/>
            <p:nvPr/>
          </p:nvSpPr>
          <p:spPr>
            <a:xfrm>
              <a:off x="285003" y="4514182"/>
              <a:ext cx="1106393" cy="461665"/>
            </a:xfrm>
            <a:prstGeom prst="rect">
              <a:avLst/>
            </a:prstGeom>
            <a:noFill/>
          </p:spPr>
          <p:txBody>
            <a:bodyPr wrap="none" rtlCol="0">
              <a:spAutoFit/>
            </a:bodyPr>
            <a:lstStyle/>
            <a:p>
              <a:r>
                <a:rPr lang="en-CA" sz="2400" b="1" dirty="0">
                  <a:solidFill>
                    <a:srgbClr val="00FF00"/>
                  </a:solidFill>
                  <a:latin typeface="Courier" pitchFamily="2" charset="0"/>
                </a:rPr>
                <a:t>node1</a:t>
              </a:r>
            </a:p>
          </p:txBody>
        </p:sp>
        <p:cxnSp>
          <p:nvCxnSpPr>
            <p:cNvPr id="22" name="Straight Arrow Connector 21">
              <a:extLst>
                <a:ext uri="{FF2B5EF4-FFF2-40B4-BE49-F238E27FC236}">
                  <a16:creationId xmlns:a16="http://schemas.microsoft.com/office/drawing/2014/main" id="{CAD4908C-1F26-4042-BD3F-697E063C6AD0}"/>
                </a:ext>
              </a:extLst>
            </p:cNvPr>
            <p:cNvCxnSpPr>
              <a:cxnSpLocks/>
            </p:cNvCxnSpPr>
            <p:nvPr/>
          </p:nvCxnSpPr>
          <p:spPr>
            <a:xfrm>
              <a:off x="832786" y="493427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1" name="Group 30">
            <a:extLst>
              <a:ext uri="{FF2B5EF4-FFF2-40B4-BE49-F238E27FC236}">
                <a16:creationId xmlns:a16="http://schemas.microsoft.com/office/drawing/2014/main" id="{5428756A-4865-E74E-81F2-78635564270D}"/>
              </a:ext>
            </a:extLst>
          </p:cNvPr>
          <p:cNvGrpSpPr/>
          <p:nvPr/>
        </p:nvGrpSpPr>
        <p:grpSpPr>
          <a:xfrm>
            <a:off x="3952068" y="4514182"/>
            <a:ext cx="3951678" cy="2377683"/>
            <a:chOff x="390" y="4514182"/>
            <a:chExt cx="3951678" cy="2377683"/>
          </a:xfrm>
        </p:grpSpPr>
        <p:pic>
          <p:nvPicPr>
            <p:cNvPr id="32" name="Picture 2" descr="Delivery Truck Png Transparent Images – Free PNG Images Vector, PSD,  Clipart, Templates">
              <a:extLst>
                <a:ext uri="{FF2B5EF4-FFF2-40B4-BE49-F238E27FC236}">
                  <a16:creationId xmlns:a16="http://schemas.microsoft.com/office/drawing/2014/main" id="{A327C699-497A-8C41-8340-55AAD9A79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 y="5083450"/>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C607B52E-877D-4D40-AE36-4CD605EEC857}"/>
                </a:ext>
              </a:extLst>
            </p:cNvPr>
            <p:cNvSpPr/>
            <p:nvPr/>
          </p:nvSpPr>
          <p:spPr>
            <a:xfrm>
              <a:off x="1164010" y="518999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item2</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a:t>
              </a:r>
            </a:p>
          </p:txBody>
        </p:sp>
        <p:cxnSp>
          <p:nvCxnSpPr>
            <p:cNvPr id="34" name="Straight Arrow Connector 33">
              <a:extLst>
                <a:ext uri="{FF2B5EF4-FFF2-40B4-BE49-F238E27FC236}">
                  <a16:creationId xmlns:a16="http://schemas.microsoft.com/office/drawing/2014/main" id="{14A4601A-2420-F442-A4EA-A778AE881B66}"/>
                </a:ext>
              </a:extLst>
            </p:cNvPr>
            <p:cNvCxnSpPr>
              <a:cxnSpLocks/>
            </p:cNvCxnSpPr>
            <p:nvPr/>
          </p:nvCxnSpPr>
          <p:spPr>
            <a:xfrm>
              <a:off x="1846457" y="6035267"/>
              <a:ext cx="2105611"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91B80F7-FF02-F34D-BB26-1B17DD6C93AB}"/>
                </a:ext>
              </a:extLst>
            </p:cNvPr>
            <p:cNvCxnSpPr>
              <a:cxnSpLocks/>
            </p:cNvCxnSpPr>
            <p:nvPr/>
          </p:nvCxnSpPr>
          <p:spPr>
            <a:xfrm>
              <a:off x="1988034" y="547120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524E45A1-A09D-7F41-A440-C57DF1D03D69}"/>
                </a:ext>
              </a:extLst>
            </p:cNvPr>
            <p:cNvSpPr txBox="1"/>
            <p:nvPr/>
          </p:nvSpPr>
          <p:spPr>
            <a:xfrm>
              <a:off x="285003" y="4514182"/>
              <a:ext cx="1106393" cy="461665"/>
            </a:xfrm>
            <a:prstGeom prst="rect">
              <a:avLst/>
            </a:prstGeom>
            <a:noFill/>
          </p:spPr>
          <p:txBody>
            <a:bodyPr wrap="none" rtlCol="0">
              <a:spAutoFit/>
            </a:bodyPr>
            <a:lstStyle/>
            <a:p>
              <a:r>
                <a:rPr lang="en-CA" sz="2400" b="1" dirty="0">
                  <a:solidFill>
                    <a:srgbClr val="00FF00"/>
                  </a:solidFill>
                  <a:latin typeface="Courier" pitchFamily="2" charset="0"/>
                </a:rPr>
                <a:t>node2</a:t>
              </a:r>
            </a:p>
          </p:txBody>
        </p:sp>
        <p:cxnSp>
          <p:nvCxnSpPr>
            <p:cNvPr id="37" name="Straight Arrow Connector 36">
              <a:extLst>
                <a:ext uri="{FF2B5EF4-FFF2-40B4-BE49-F238E27FC236}">
                  <a16:creationId xmlns:a16="http://schemas.microsoft.com/office/drawing/2014/main" id="{C365F825-0BC3-9E46-9E72-2C55BB1810FF}"/>
                </a:ext>
              </a:extLst>
            </p:cNvPr>
            <p:cNvCxnSpPr>
              <a:cxnSpLocks/>
            </p:cNvCxnSpPr>
            <p:nvPr/>
          </p:nvCxnSpPr>
          <p:spPr>
            <a:xfrm>
              <a:off x="832786" y="493427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8" name="Group 37">
            <a:extLst>
              <a:ext uri="{FF2B5EF4-FFF2-40B4-BE49-F238E27FC236}">
                <a16:creationId xmlns:a16="http://schemas.microsoft.com/office/drawing/2014/main" id="{10AF5962-93FB-164E-B62F-60D3BD912446}"/>
              </a:ext>
            </a:extLst>
          </p:cNvPr>
          <p:cNvGrpSpPr/>
          <p:nvPr/>
        </p:nvGrpSpPr>
        <p:grpSpPr>
          <a:xfrm>
            <a:off x="7903745" y="4480317"/>
            <a:ext cx="3838005" cy="2377683"/>
            <a:chOff x="390" y="4514182"/>
            <a:chExt cx="3838005" cy="2377683"/>
          </a:xfrm>
        </p:grpSpPr>
        <p:pic>
          <p:nvPicPr>
            <p:cNvPr id="39" name="Picture 2" descr="Delivery Truck Png Transparent Images – Free PNG Images Vector, PSD,  Clipart, Templates">
              <a:extLst>
                <a:ext uri="{FF2B5EF4-FFF2-40B4-BE49-F238E27FC236}">
                  <a16:creationId xmlns:a16="http://schemas.microsoft.com/office/drawing/2014/main" id="{1660BEA4-5CF3-7548-964F-DBDD9D4E0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 y="5083450"/>
              <a:ext cx="3838005" cy="180841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4BCC0EC6-2D8D-F341-835E-C2137112DA1B}"/>
                </a:ext>
              </a:extLst>
            </p:cNvPr>
            <p:cNvSpPr/>
            <p:nvPr/>
          </p:nvSpPr>
          <p:spPr>
            <a:xfrm>
              <a:off x="1164010" y="5189997"/>
              <a:ext cx="2292112" cy="113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rgbClr val="FFFFFF"/>
                  </a:solidFill>
                  <a:latin typeface="Courier" pitchFamily="2" charset="0"/>
                </a:rPr>
                <a:t>cargo     item3</a:t>
              </a:r>
            </a:p>
            <a:p>
              <a:pPr algn="ctr"/>
              <a:endParaRPr lang="en-CA" b="1" dirty="0">
                <a:solidFill>
                  <a:srgbClr val="FFFFFF"/>
                </a:solidFill>
                <a:latin typeface="Courier" pitchFamily="2" charset="0"/>
              </a:endParaRPr>
            </a:p>
            <a:p>
              <a:r>
                <a:rPr lang="en-CA" b="1" dirty="0">
                  <a:solidFill>
                    <a:srgbClr val="FFFFFF"/>
                  </a:solidFill>
                  <a:latin typeface="Courier" pitchFamily="2" charset="0"/>
                </a:rPr>
                <a:t>next       None</a:t>
              </a:r>
            </a:p>
          </p:txBody>
        </p:sp>
        <p:cxnSp>
          <p:nvCxnSpPr>
            <p:cNvPr id="41" name="Straight Arrow Connector 40">
              <a:extLst>
                <a:ext uri="{FF2B5EF4-FFF2-40B4-BE49-F238E27FC236}">
                  <a16:creationId xmlns:a16="http://schemas.microsoft.com/office/drawing/2014/main" id="{C511F981-0A46-BA41-AB6E-41835CD685DD}"/>
                </a:ext>
              </a:extLst>
            </p:cNvPr>
            <p:cNvCxnSpPr>
              <a:cxnSpLocks/>
            </p:cNvCxnSpPr>
            <p:nvPr/>
          </p:nvCxnSpPr>
          <p:spPr>
            <a:xfrm>
              <a:off x="1877453" y="6035267"/>
              <a:ext cx="774916"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E23B12D-4479-814D-8015-F2C4C4602991}"/>
                </a:ext>
              </a:extLst>
            </p:cNvPr>
            <p:cNvCxnSpPr>
              <a:cxnSpLocks/>
            </p:cNvCxnSpPr>
            <p:nvPr/>
          </p:nvCxnSpPr>
          <p:spPr>
            <a:xfrm>
              <a:off x="1988034" y="5471201"/>
              <a:ext cx="633339" cy="0"/>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B2FE71C-AEBB-B544-BAD3-8BC325BF07D8}"/>
                </a:ext>
              </a:extLst>
            </p:cNvPr>
            <p:cNvSpPr txBox="1"/>
            <p:nvPr/>
          </p:nvSpPr>
          <p:spPr>
            <a:xfrm>
              <a:off x="285003" y="4514182"/>
              <a:ext cx="1106393" cy="461665"/>
            </a:xfrm>
            <a:prstGeom prst="rect">
              <a:avLst/>
            </a:prstGeom>
            <a:noFill/>
          </p:spPr>
          <p:txBody>
            <a:bodyPr wrap="none" rtlCol="0">
              <a:spAutoFit/>
            </a:bodyPr>
            <a:lstStyle/>
            <a:p>
              <a:r>
                <a:rPr lang="en-CA" sz="2400" b="1" dirty="0">
                  <a:solidFill>
                    <a:srgbClr val="00FF00"/>
                  </a:solidFill>
                  <a:latin typeface="Courier" pitchFamily="2" charset="0"/>
                </a:rPr>
                <a:t>node3</a:t>
              </a:r>
            </a:p>
          </p:txBody>
        </p:sp>
        <p:cxnSp>
          <p:nvCxnSpPr>
            <p:cNvPr id="44" name="Straight Arrow Connector 43">
              <a:extLst>
                <a:ext uri="{FF2B5EF4-FFF2-40B4-BE49-F238E27FC236}">
                  <a16:creationId xmlns:a16="http://schemas.microsoft.com/office/drawing/2014/main" id="{AA91D8FF-9C6A-3F43-B61D-2F7B4354D324}"/>
                </a:ext>
              </a:extLst>
            </p:cNvPr>
            <p:cNvCxnSpPr>
              <a:cxnSpLocks/>
            </p:cNvCxnSpPr>
            <p:nvPr/>
          </p:nvCxnSpPr>
          <p:spPr>
            <a:xfrm>
              <a:off x="832786" y="4934278"/>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8" name="TextBox 47">
            <a:extLst>
              <a:ext uri="{FF2B5EF4-FFF2-40B4-BE49-F238E27FC236}">
                <a16:creationId xmlns:a16="http://schemas.microsoft.com/office/drawing/2014/main" id="{02277779-69C1-F74A-9F09-165F3C754CF3}"/>
              </a:ext>
            </a:extLst>
          </p:cNvPr>
          <p:cNvSpPr txBox="1"/>
          <p:nvPr/>
        </p:nvSpPr>
        <p:spPr>
          <a:xfrm>
            <a:off x="371762" y="3714081"/>
            <a:ext cx="922047" cy="461665"/>
          </a:xfrm>
          <a:prstGeom prst="rect">
            <a:avLst/>
          </a:prstGeom>
          <a:noFill/>
        </p:spPr>
        <p:txBody>
          <a:bodyPr wrap="none" rtlCol="0">
            <a:spAutoFit/>
          </a:bodyPr>
          <a:lstStyle/>
          <a:p>
            <a:r>
              <a:rPr lang="en-CA" sz="2400" b="1" dirty="0">
                <a:solidFill>
                  <a:srgbClr val="00FCFF"/>
                </a:solidFill>
                <a:latin typeface="Courier" pitchFamily="2" charset="0"/>
              </a:rPr>
              <a:t>HEAD</a:t>
            </a:r>
          </a:p>
        </p:txBody>
      </p:sp>
      <p:sp>
        <p:nvSpPr>
          <p:cNvPr id="49" name="TextBox 48">
            <a:extLst>
              <a:ext uri="{FF2B5EF4-FFF2-40B4-BE49-F238E27FC236}">
                <a16:creationId xmlns:a16="http://schemas.microsoft.com/office/drawing/2014/main" id="{32DA9D05-358A-E941-A790-4914F02278D0}"/>
              </a:ext>
            </a:extLst>
          </p:cNvPr>
          <p:cNvSpPr txBox="1"/>
          <p:nvPr/>
        </p:nvSpPr>
        <p:spPr>
          <a:xfrm>
            <a:off x="8188358" y="3714081"/>
            <a:ext cx="922047" cy="461665"/>
          </a:xfrm>
          <a:prstGeom prst="rect">
            <a:avLst/>
          </a:prstGeom>
          <a:noFill/>
        </p:spPr>
        <p:txBody>
          <a:bodyPr wrap="none" rtlCol="0">
            <a:spAutoFit/>
          </a:bodyPr>
          <a:lstStyle/>
          <a:p>
            <a:r>
              <a:rPr lang="en-CA" sz="2400" b="1" dirty="0">
                <a:solidFill>
                  <a:srgbClr val="00FCFF"/>
                </a:solidFill>
                <a:latin typeface="Courier" pitchFamily="2" charset="0"/>
              </a:rPr>
              <a:t>TAIL</a:t>
            </a:r>
          </a:p>
        </p:txBody>
      </p:sp>
      <p:cxnSp>
        <p:nvCxnSpPr>
          <p:cNvPr id="50" name="Straight Arrow Connector 49">
            <a:extLst>
              <a:ext uri="{FF2B5EF4-FFF2-40B4-BE49-F238E27FC236}">
                <a16:creationId xmlns:a16="http://schemas.microsoft.com/office/drawing/2014/main" id="{5D39AB6C-837E-5B4B-834F-01D22BC7D3BF}"/>
              </a:ext>
            </a:extLst>
          </p:cNvPr>
          <p:cNvCxnSpPr>
            <a:cxnSpLocks/>
          </p:cNvCxnSpPr>
          <p:nvPr/>
        </p:nvCxnSpPr>
        <p:spPr>
          <a:xfrm>
            <a:off x="806589" y="4076104"/>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FFDA7A28-D238-0946-B10E-1BD993574591}"/>
              </a:ext>
            </a:extLst>
          </p:cNvPr>
          <p:cNvCxnSpPr>
            <a:cxnSpLocks/>
          </p:cNvCxnSpPr>
          <p:nvPr/>
        </p:nvCxnSpPr>
        <p:spPr>
          <a:xfrm>
            <a:off x="8711457" y="4076104"/>
            <a:ext cx="0" cy="511438"/>
          </a:xfrm>
          <a:prstGeom prst="straightConnector1">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398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492-28A4-A54E-901A-0EEF13C962AC}"/>
              </a:ext>
            </a:extLst>
          </p:cNvPr>
          <p:cNvSpPr>
            <a:spLocks noGrp="1"/>
          </p:cNvSpPr>
          <p:nvPr>
            <p:ph type="title"/>
          </p:nvPr>
        </p:nvSpPr>
        <p:spPr/>
        <p:txBody>
          <a:bodyPr>
            <a:normAutofit fontScale="90000"/>
          </a:bodyPr>
          <a:lstStyle/>
          <a:p>
            <a:r>
              <a:rPr lang="en-CA" dirty="0"/>
              <a:t>Sound familiar to anyone?</a:t>
            </a:r>
          </a:p>
        </p:txBody>
      </p:sp>
      <p:pic>
        <p:nvPicPr>
          <p:cNvPr id="17410" name="Picture 2" descr="Blockchain 101: The Simplest Guide You Will Ever Read">
            <a:extLst>
              <a:ext uri="{FF2B5EF4-FFF2-40B4-BE49-F238E27FC236}">
                <a16:creationId xmlns:a16="http://schemas.microsoft.com/office/drawing/2014/main" id="{2940DC20-4589-E74B-9669-53DFEA6F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830" y="1442662"/>
            <a:ext cx="3835789" cy="196675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ow can blockchain principles help improve ESG systems? | World Economic  Forum">
            <a:extLst>
              <a:ext uri="{FF2B5EF4-FFF2-40B4-BE49-F238E27FC236}">
                <a16:creationId xmlns:a16="http://schemas.microsoft.com/office/drawing/2014/main" id="{CE67AD84-9006-984C-9653-18F119A65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19" b="17815"/>
          <a:stretch/>
        </p:blipFill>
        <p:spPr bwMode="auto">
          <a:xfrm>
            <a:off x="5923934" y="1521626"/>
            <a:ext cx="6096000" cy="18877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Three ways that blockchain can improve the quality of market research |  Research World">
            <a:extLst>
              <a:ext uri="{FF2B5EF4-FFF2-40B4-BE49-F238E27FC236}">
                <a16:creationId xmlns:a16="http://schemas.microsoft.com/office/drawing/2014/main" id="{8833152B-D5D1-8A4F-91CA-7A2F74DDC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675" y="3561437"/>
            <a:ext cx="5329082" cy="3059076"/>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Drake Hotline Bling Meme - Imgflip">
            <a:extLst>
              <a:ext uri="{FF2B5EF4-FFF2-40B4-BE49-F238E27FC236}">
                <a16:creationId xmlns:a16="http://schemas.microsoft.com/office/drawing/2014/main" id="{93985505-4E58-E04F-AC8B-96D590D9F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4037" y="3603027"/>
            <a:ext cx="2975897" cy="29758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9E4582-F3FB-1842-8E0A-4A2770691C20}"/>
              </a:ext>
            </a:extLst>
          </p:cNvPr>
          <p:cNvSpPr txBox="1"/>
          <p:nvPr/>
        </p:nvSpPr>
        <p:spPr>
          <a:xfrm>
            <a:off x="377263" y="3603027"/>
            <a:ext cx="3107133" cy="1200329"/>
          </a:xfrm>
          <a:prstGeom prst="rect">
            <a:avLst/>
          </a:prstGeom>
          <a:noFill/>
        </p:spPr>
        <p:txBody>
          <a:bodyPr wrap="none" rtlCol="0">
            <a:spAutoFit/>
          </a:bodyPr>
          <a:lstStyle/>
          <a:p>
            <a:r>
              <a:rPr lang="en-CA" dirty="0">
                <a:solidFill>
                  <a:srgbClr val="FFFF00"/>
                </a:solidFill>
              </a:rPr>
              <a:t>What if…</a:t>
            </a:r>
          </a:p>
          <a:p>
            <a:pPr marL="285750" indent="-285750">
              <a:buFont typeface="Arial" panose="020B0604020202020204" pitchFamily="34" charset="0"/>
              <a:buChar char="•"/>
            </a:pPr>
            <a:r>
              <a:rPr lang="en-CA" dirty="0">
                <a:solidFill>
                  <a:srgbClr val="FFFF00"/>
                </a:solidFill>
              </a:rPr>
              <a:t>Cargo = transaction data?</a:t>
            </a:r>
          </a:p>
          <a:p>
            <a:pPr marL="285750" indent="-285750">
              <a:buFont typeface="Arial" panose="020B0604020202020204" pitchFamily="34" charset="0"/>
              <a:buChar char="•"/>
            </a:pPr>
            <a:r>
              <a:rPr lang="en-CA" dirty="0">
                <a:solidFill>
                  <a:srgbClr val="FFFF00"/>
                </a:solidFill>
              </a:rPr>
              <a:t>Node = block?</a:t>
            </a:r>
          </a:p>
          <a:p>
            <a:pPr marL="285750" indent="-285750">
              <a:buFont typeface="Arial" panose="020B0604020202020204" pitchFamily="34" charset="0"/>
              <a:buChar char="•"/>
            </a:pPr>
            <a:r>
              <a:rPr lang="en-CA" dirty="0">
                <a:solidFill>
                  <a:srgbClr val="FFFF00"/>
                </a:solidFill>
              </a:rPr>
              <a:t>Link = chain?</a:t>
            </a:r>
          </a:p>
        </p:txBody>
      </p:sp>
    </p:spTree>
    <p:extLst>
      <p:ext uri="{BB962C8B-B14F-4D97-AF65-F5344CB8AC3E}">
        <p14:creationId xmlns:p14="http://schemas.microsoft.com/office/powerpoint/2010/main" val="216082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4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33550</TotalTime>
  <Words>1545</Words>
  <Application>Microsoft Macintosh PowerPoint</Application>
  <PresentationFormat>Widescreen</PresentationFormat>
  <Paragraphs>450</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Courier</vt:lpstr>
      <vt:lpstr>Courier New</vt:lpstr>
      <vt:lpstr>Segoe UI</vt:lpstr>
      <vt:lpstr>Wingdings</vt:lpstr>
      <vt:lpstr>APS106_PPTX_Theme</vt:lpstr>
      <vt:lpstr>Advanced Data Structures: Linked Lists</vt:lpstr>
      <vt:lpstr>This Week’s Content</vt:lpstr>
      <vt:lpstr>Data Structures!</vt:lpstr>
      <vt:lpstr>Linked Lists – Sequences of Things to Do</vt:lpstr>
      <vt:lpstr>Linked Lists – How do we read comics?</vt:lpstr>
      <vt:lpstr>Linked Lists – How do we read comics?</vt:lpstr>
      <vt:lpstr>Linked Lists – How do we read comics?</vt:lpstr>
      <vt:lpstr>Linked Lists!</vt:lpstr>
      <vt:lpstr>Sound familiar to anyone?</vt:lpstr>
      <vt:lpstr>Linked List Advantages</vt:lpstr>
      <vt:lpstr>Linked List Disadvantages</vt:lpstr>
      <vt:lpstr>Contiguous (beside each other) Storage</vt:lpstr>
      <vt:lpstr>Non-contiguous Storage</vt:lpstr>
      <vt:lpstr>Why Linked Lists? Modeling a Queue</vt:lpstr>
      <vt:lpstr>Why Linked Lists? Modeling a Queue</vt:lpstr>
      <vt:lpstr>Why Linked Lists? Modeling a Queue</vt:lpstr>
      <vt:lpstr>Why Linked Lists? Efficient Insertion</vt:lpstr>
      <vt:lpstr>Why Linked Lists? Efficient Insertion</vt:lpstr>
      <vt:lpstr>Why Linked Lists? Efficient Insertion</vt:lpstr>
      <vt:lpstr>Efficient Insertion</vt:lpstr>
      <vt:lpstr>Why Linked Lists? Efficient Deletion</vt:lpstr>
      <vt:lpstr>Why Linked Lists? Efficient Deletion</vt:lpstr>
      <vt:lpstr>Why Linked Lists? Efficient Deletion</vt:lpstr>
      <vt:lpstr>The Node Class</vt:lpstr>
      <vt:lpstr>The Node Class</vt:lpstr>
      <vt:lpstr>The Node Class</vt:lpstr>
      <vt:lpstr>The Node Class</vt:lpstr>
      <vt:lpstr>The Node Class</vt:lpstr>
      <vt:lpstr>Breakout Session!</vt:lpstr>
      <vt:lpstr>Traversing a Linked List</vt:lpstr>
      <vt:lpstr>Traversing a Linked List</vt:lpstr>
      <vt:lpstr>Infinite Lists</vt:lpstr>
      <vt:lpstr>Let’s Code!</vt:lpstr>
      <vt:lpstr>Advanced Data Structures: Linked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229</cp:revision>
  <dcterms:created xsi:type="dcterms:W3CDTF">2021-11-03T00:49:37Z</dcterms:created>
  <dcterms:modified xsi:type="dcterms:W3CDTF">2022-03-31T18:46:04Z</dcterms:modified>
</cp:coreProperties>
</file>